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p:nvPr>
            <p:ph type="sldImg"/>
          </p:nvPr>
        </p:nvSpPr>
        <p:spPr>
          <a:xfrm>
            <a:off x="1143000" y="685800"/>
            <a:ext cx="4572000" cy="3429000"/>
          </a:xfrm>
          <a:prstGeom prst="rect">
            <a:avLst/>
          </a:prstGeom>
        </p:spPr>
        <p:txBody>
          <a:bodyPr/>
          <a:lstStyle/>
          <a:p>
            <a:pPr/>
          </a:p>
        </p:txBody>
      </p:sp>
      <p:sp>
        <p:nvSpPr>
          <p:cNvPr id="110" name="Shape 1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2" name="Title Text"/>
          <p:cNvSpPr txBox="1"/>
          <p:nvPr>
            <p:ph type="title"/>
          </p:nvPr>
        </p:nvSpPr>
        <p:spPr>
          <a:prstGeom prst="rect">
            <a:avLst/>
          </a:prstGeom>
        </p:spPr>
        <p:txBody>
          <a:bodyPr/>
          <a:lstStyle/>
          <a:p>
            <a:pPr/>
            <a:r>
              <a:t>Title Text</a:t>
            </a:r>
          </a:p>
        </p:txBody>
      </p:sp>
      <p:sp>
        <p:nvSpPr>
          <p:cNvPr id="9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1" name="Title Text"/>
          <p:cNvSpPr txBox="1"/>
          <p:nvPr>
            <p:ph type="title"/>
          </p:nvPr>
        </p:nvSpPr>
        <p:spPr>
          <a:xfrm>
            <a:off x="6629400" y="274638"/>
            <a:ext cx="2057400" cy="5851526"/>
          </a:xfrm>
          <a:prstGeom prst="rect">
            <a:avLst/>
          </a:prstGeom>
        </p:spPr>
        <p:txBody>
          <a:bodyPr/>
          <a:lstStyle/>
          <a:p>
            <a:pPr/>
            <a:r>
              <a:t>Title Text</a:t>
            </a:r>
          </a:p>
        </p:txBody>
      </p:sp>
      <p:sp>
        <p:nvSpPr>
          <p:cNvPr id="102" name="Body Level One…"/>
          <p:cNvSpPr txBox="1"/>
          <p:nvPr>
            <p:ph type="body" idx="1"/>
          </p:nvPr>
        </p:nvSpPr>
        <p:spPr>
          <a:xfrm>
            <a:off x="457200" y="274638"/>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13"/>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2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Rectangle 3"/>
          <p:cNvSpPr/>
          <p:nvPr/>
        </p:nvSpPr>
        <p:spPr>
          <a:xfrm>
            <a:off x="0" y="0"/>
            <a:ext cx="9144000" cy="3733800"/>
          </a:xfrm>
          <a:prstGeom prst="rect">
            <a:avLst/>
          </a:prstGeom>
          <a:solidFill>
            <a:srgbClr val="0FDFDF"/>
          </a:solidFill>
          <a:ln w="12700">
            <a:miter lim="400000"/>
          </a:ln>
        </p:spPr>
        <p:txBody>
          <a:bodyPr lIns="45719" rIns="45719" anchor="ctr"/>
          <a:lstStyle/>
          <a:p>
            <a:pPr algn="ctr">
              <a:defRPr>
                <a:solidFill>
                  <a:srgbClr val="FFFFFF"/>
                </a:solidFill>
              </a:defRPr>
            </a:pPr>
          </a:p>
        </p:txBody>
      </p:sp>
      <p:pic>
        <p:nvPicPr>
          <p:cNvPr id="113" name="Picture 2" descr="Picture 2"/>
          <p:cNvPicPr>
            <a:picLocks noChangeAspect="1"/>
          </p:cNvPicPr>
          <p:nvPr/>
        </p:nvPicPr>
        <p:blipFill>
          <a:blip r:embed="rId2">
            <a:extLst/>
          </a:blip>
          <a:stretch>
            <a:fillRect/>
          </a:stretch>
        </p:blipFill>
        <p:spPr>
          <a:xfrm>
            <a:off x="-9525" y="1752600"/>
            <a:ext cx="9144000" cy="4000500"/>
          </a:xfrm>
          <a:prstGeom prst="rect">
            <a:avLst/>
          </a:prstGeom>
          <a:ln w="12700">
            <a:miter lim="400000"/>
          </a:ln>
        </p:spPr>
      </p:pic>
      <p:sp>
        <p:nvSpPr>
          <p:cNvPr id="114" name="TextBox 4"/>
          <p:cNvSpPr txBox="1"/>
          <p:nvPr/>
        </p:nvSpPr>
        <p:spPr>
          <a:xfrm>
            <a:off x="1752600" y="457199"/>
            <a:ext cx="5638800" cy="119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500">
                <a:solidFill>
                  <a:srgbClr val="FFFFFF"/>
                </a:solidFill>
              </a:defRPr>
            </a:pPr>
            <a:r>
              <a:t>Implementation of </a:t>
            </a:r>
            <a:r>
              <a:rPr b="1">
                <a:solidFill>
                  <a:srgbClr val="FFFF00"/>
                </a:solidFill>
              </a:rPr>
              <a:t>Blockchain</a:t>
            </a:r>
            <a:r>
              <a:rPr>
                <a:solidFill>
                  <a:srgbClr val="FFFF00"/>
                </a:solidFill>
              </a:rPr>
              <a:t> </a:t>
            </a:r>
            <a:r>
              <a:t>for Asset management &amp; information security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Title 1"/>
          <p:cNvSpPr txBox="1"/>
          <p:nvPr>
            <p:ph type="title"/>
          </p:nvPr>
        </p:nvSpPr>
        <p:spPr>
          <a:xfrm>
            <a:off x="457200" y="274638"/>
            <a:ext cx="2057400" cy="1143001"/>
          </a:xfrm>
          <a:prstGeom prst="rect">
            <a:avLst/>
          </a:prstGeom>
        </p:spPr>
        <p:txBody>
          <a:bodyPr/>
          <a:lstStyle/>
          <a:p>
            <a:pPr algn="l">
              <a:defRPr b="1" sz="2000">
                <a:solidFill>
                  <a:srgbClr val="595959"/>
                </a:solidFill>
              </a:defRPr>
            </a:pPr>
            <a:r>
              <a:t>Shared </a:t>
            </a:r>
            <a:r>
              <a:rPr>
                <a:solidFill>
                  <a:srgbClr val="0DC7C3"/>
                </a:solidFill>
              </a:rPr>
              <a:t>Ledger</a:t>
            </a:r>
          </a:p>
        </p:txBody>
      </p:sp>
      <p:sp>
        <p:nvSpPr>
          <p:cNvPr id="157" name="Rectangle 3"/>
          <p:cNvSpPr txBox="1"/>
          <p:nvPr/>
        </p:nvSpPr>
        <p:spPr>
          <a:xfrm>
            <a:off x="533400" y="1676399"/>
            <a:ext cx="4572000" cy="329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595959"/>
                </a:solidFill>
              </a:defRPr>
            </a:pPr>
            <a:r>
              <a:t>• Records all transactions across business network </a:t>
            </a:r>
          </a:p>
          <a:p>
            <a:pPr>
              <a:defRPr>
                <a:solidFill>
                  <a:srgbClr val="595959"/>
                </a:solidFill>
              </a:defRPr>
            </a:pPr>
          </a:p>
          <a:p>
            <a:pPr>
              <a:defRPr>
                <a:solidFill>
                  <a:srgbClr val="595959"/>
                </a:solidFill>
              </a:defRPr>
            </a:pPr>
            <a:r>
              <a:t>• Shared between participants </a:t>
            </a:r>
          </a:p>
          <a:p>
            <a:pPr>
              <a:defRPr>
                <a:solidFill>
                  <a:srgbClr val="595959"/>
                </a:solidFill>
              </a:defRPr>
            </a:pPr>
          </a:p>
          <a:p>
            <a:pPr>
              <a:defRPr>
                <a:solidFill>
                  <a:srgbClr val="595959"/>
                </a:solidFill>
              </a:defRPr>
            </a:pPr>
            <a:r>
              <a:t>• Participants have own copy through replication </a:t>
            </a:r>
          </a:p>
          <a:p>
            <a:pPr>
              <a:defRPr>
                <a:solidFill>
                  <a:srgbClr val="595959"/>
                </a:solidFill>
              </a:defRPr>
            </a:pPr>
          </a:p>
          <a:p>
            <a:pPr>
              <a:defRPr>
                <a:solidFill>
                  <a:srgbClr val="595959"/>
                </a:solidFill>
              </a:defRPr>
            </a:pPr>
            <a:r>
              <a:t>• Permissioned, so participants see only appropriate transactions </a:t>
            </a:r>
          </a:p>
          <a:p>
            <a:pPr>
              <a:defRPr>
                <a:solidFill>
                  <a:srgbClr val="595959"/>
                </a:solidFill>
              </a:defRPr>
            </a:pPr>
          </a:p>
          <a:p>
            <a:pPr>
              <a:defRPr>
                <a:solidFill>
                  <a:srgbClr val="595959"/>
                </a:solidFill>
              </a:defRPr>
            </a:pPr>
            <a:r>
              <a:t>• THE shared system of record</a:t>
            </a:r>
          </a:p>
        </p:txBody>
      </p:sp>
      <p:pic>
        <p:nvPicPr>
          <p:cNvPr id="158" name="Picture 2" descr="Picture 2"/>
          <p:cNvPicPr>
            <a:picLocks noChangeAspect="1"/>
          </p:cNvPicPr>
          <p:nvPr/>
        </p:nvPicPr>
        <p:blipFill>
          <a:blip r:embed="rId2">
            <a:extLst/>
          </a:blip>
          <a:srcRect l="10249" t="10135" r="9360" b="13850"/>
          <a:stretch>
            <a:fillRect/>
          </a:stretch>
        </p:blipFill>
        <p:spPr>
          <a:xfrm>
            <a:off x="4648200" y="2211746"/>
            <a:ext cx="4383791" cy="258885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Rectangle 3"/>
          <p:cNvSpPr txBox="1"/>
          <p:nvPr/>
        </p:nvSpPr>
        <p:spPr>
          <a:xfrm>
            <a:off x="380999" y="457199"/>
            <a:ext cx="171115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595959"/>
                </a:solidFill>
              </a:defRPr>
            </a:lvl1pPr>
          </a:lstStyle>
          <a:p>
            <a:pPr/>
            <a:r>
              <a:t>Smart Contract</a:t>
            </a:r>
          </a:p>
        </p:txBody>
      </p:sp>
      <p:sp>
        <p:nvSpPr>
          <p:cNvPr id="161" name="Rectangle 4"/>
          <p:cNvSpPr txBox="1"/>
          <p:nvPr/>
        </p:nvSpPr>
        <p:spPr>
          <a:xfrm>
            <a:off x="381000" y="1247774"/>
            <a:ext cx="4572000" cy="3558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595959"/>
                </a:solidFill>
              </a:defRPr>
            </a:pPr>
            <a:r>
              <a:t>• Business rules implied by the contract embedded in the Blockchain &amp; </a:t>
            </a:r>
          </a:p>
          <a:p>
            <a:pPr>
              <a:defRPr>
                <a:solidFill>
                  <a:srgbClr val="595959"/>
                </a:solidFill>
              </a:defRPr>
            </a:pPr>
          </a:p>
          <a:p>
            <a:pPr>
              <a:defRPr>
                <a:solidFill>
                  <a:srgbClr val="595959"/>
                </a:solidFill>
              </a:defRPr>
            </a:pPr>
            <a:r>
              <a:t>• executed with the transaction </a:t>
            </a:r>
          </a:p>
          <a:p>
            <a:pPr>
              <a:defRPr>
                <a:solidFill>
                  <a:srgbClr val="595959"/>
                </a:solidFill>
              </a:defRPr>
            </a:pPr>
          </a:p>
          <a:p>
            <a:pPr>
              <a:defRPr>
                <a:solidFill>
                  <a:srgbClr val="595959"/>
                </a:solidFill>
              </a:defRPr>
            </a:pPr>
            <a:r>
              <a:t>• Verifiable, signed </a:t>
            </a:r>
          </a:p>
          <a:p>
            <a:pPr>
              <a:defRPr>
                <a:solidFill>
                  <a:srgbClr val="595959"/>
                </a:solidFill>
              </a:defRPr>
            </a:pPr>
          </a:p>
          <a:p>
            <a:pPr>
              <a:defRPr>
                <a:solidFill>
                  <a:srgbClr val="595959"/>
                </a:solidFill>
              </a:defRPr>
            </a:pPr>
            <a:r>
              <a:t>• Encoded in programming language </a:t>
            </a:r>
          </a:p>
          <a:p>
            <a:pPr>
              <a:defRPr>
                <a:solidFill>
                  <a:srgbClr val="595959"/>
                </a:solidFill>
              </a:defRPr>
            </a:pPr>
          </a:p>
          <a:p>
            <a:pPr>
              <a:defRPr>
                <a:solidFill>
                  <a:srgbClr val="595959"/>
                </a:solidFill>
              </a:defRPr>
            </a:pPr>
            <a:r>
              <a:t>• Example: </a:t>
            </a:r>
          </a:p>
          <a:p>
            <a:pPr>
              <a:defRPr>
                <a:solidFill>
                  <a:srgbClr val="595959"/>
                </a:solidFill>
              </a:defRPr>
            </a:pPr>
            <a:r>
              <a:t>     </a:t>
            </a:r>
          </a:p>
          <a:p>
            <a:pPr>
              <a:defRPr>
                <a:solidFill>
                  <a:srgbClr val="595959"/>
                </a:solidFill>
              </a:defRPr>
            </a:pPr>
            <a:r>
              <a:t> – Defines contractual conditions under            which corporate Bond transfer occurs </a:t>
            </a:r>
          </a:p>
        </p:txBody>
      </p:sp>
      <p:pic>
        <p:nvPicPr>
          <p:cNvPr id="162" name="Picture 3" descr="Picture 3"/>
          <p:cNvPicPr>
            <a:picLocks noChangeAspect="1"/>
          </p:cNvPicPr>
          <p:nvPr/>
        </p:nvPicPr>
        <p:blipFill>
          <a:blip r:embed="rId2">
            <a:extLst/>
          </a:blip>
          <a:srcRect l="0" t="0" r="0" b="15385"/>
          <a:stretch>
            <a:fillRect/>
          </a:stretch>
        </p:blipFill>
        <p:spPr>
          <a:xfrm>
            <a:off x="4953000" y="1418033"/>
            <a:ext cx="3962400" cy="335280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Picture 2" descr="Picture 2"/>
          <p:cNvPicPr>
            <a:picLocks noChangeAspect="1"/>
          </p:cNvPicPr>
          <p:nvPr/>
        </p:nvPicPr>
        <p:blipFill>
          <a:blip r:embed="rId2">
            <a:extLst/>
          </a:blip>
          <a:stretch>
            <a:fillRect/>
          </a:stretch>
        </p:blipFill>
        <p:spPr>
          <a:xfrm flipH="1">
            <a:off x="9525" y="0"/>
            <a:ext cx="9144000" cy="6496905"/>
          </a:xfrm>
          <a:prstGeom prst="rect">
            <a:avLst/>
          </a:prstGeom>
          <a:ln w="12700">
            <a:miter lim="400000"/>
          </a:ln>
        </p:spPr>
      </p:pic>
      <p:sp>
        <p:nvSpPr>
          <p:cNvPr id="165" name="Rectangle 3"/>
          <p:cNvSpPr txBox="1"/>
          <p:nvPr/>
        </p:nvSpPr>
        <p:spPr>
          <a:xfrm>
            <a:off x="381000" y="990599"/>
            <a:ext cx="972305"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595959"/>
                </a:solidFill>
              </a:defRPr>
            </a:lvl1pPr>
          </a:lstStyle>
          <a:p>
            <a:pPr/>
            <a:r>
              <a:t>Privacy</a:t>
            </a:r>
          </a:p>
        </p:txBody>
      </p:sp>
      <p:sp>
        <p:nvSpPr>
          <p:cNvPr id="166" name="Rectangle 6"/>
          <p:cNvSpPr/>
          <p:nvPr/>
        </p:nvSpPr>
        <p:spPr>
          <a:xfrm>
            <a:off x="-9525" y="1533525"/>
            <a:ext cx="4191000" cy="44958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67" name="Rectangle 5"/>
          <p:cNvSpPr txBox="1"/>
          <p:nvPr/>
        </p:nvSpPr>
        <p:spPr>
          <a:xfrm>
            <a:off x="-9525" y="2209800"/>
            <a:ext cx="4572000" cy="275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595959"/>
                </a:solidFill>
              </a:defRPr>
            </a:pPr>
            <a:r>
              <a:t>• Ledger is </a:t>
            </a:r>
            <a:r>
              <a:rPr>
                <a:solidFill>
                  <a:srgbClr val="0DC7C3"/>
                </a:solidFill>
              </a:rPr>
              <a:t>shared</a:t>
            </a:r>
            <a:r>
              <a:t>, but participants </a:t>
            </a:r>
          </a:p>
          <a:p>
            <a:pPr>
              <a:defRPr>
                <a:solidFill>
                  <a:srgbClr val="595959"/>
                </a:solidFill>
              </a:defRPr>
            </a:pPr>
            <a:r>
              <a:t>require privacy </a:t>
            </a:r>
          </a:p>
          <a:p>
            <a:pPr>
              <a:defRPr>
                <a:solidFill>
                  <a:srgbClr val="595959"/>
                </a:solidFill>
              </a:defRPr>
            </a:pPr>
          </a:p>
          <a:p>
            <a:pPr>
              <a:defRPr>
                <a:solidFill>
                  <a:srgbClr val="595959"/>
                </a:solidFill>
              </a:defRPr>
            </a:pPr>
            <a:r>
              <a:t>• Participants need: </a:t>
            </a:r>
          </a:p>
          <a:p>
            <a:pPr>
              <a:defRPr>
                <a:solidFill>
                  <a:srgbClr val="595959"/>
                </a:solidFill>
              </a:defRPr>
            </a:pPr>
            <a:r>
              <a:t>– </a:t>
            </a:r>
            <a:r>
              <a:rPr>
                <a:solidFill>
                  <a:srgbClr val="0DC7C3"/>
                </a:solidFill>
              </a:rPr>
              <a:t>Transactions</a:t>
            </a:r>
            <a:r>
              <a:t> to be private </a:t>
            </a:r>
          </a:p>
          <a:p>
            <a:pPr>
              <a:defRPr>
                <a:solidFill>
                  <a:srgbClr val="595959"/>
                </a:solidFill>
              </a:defRPr>
            </a:pPr>
            <a:r>
              <a:t>– </a:t>
            </a:r>
            <a:r>
              <a:rPr>
                <a:solidFill>
                  <a:srgbClr val="0DC7C3"/>
                </a:solidFill>
              </a:rPr>
              <a:t>Identity</a:t>
            </a:r>
            <a:r>
              <a:t> not linked to a transaction </a:t>
            </a:r>
          </a:p>
          <a:p>
            <a:pPr>
              <a:defRPr>
                <a:solidFill>
                  <a:srgbClr val="595959"/>
                </a:solidFill>
              </a:defRPr>
            </a:pPr>
          </a:p>
          <a:p>
            <a:pPr>
              <a:defRPr>
                <a:solidFill>
                  <a:srgbClr val="595959"/>
                </a:solidFill>
              </a:defRPr>
            </a:pPr>
            <a:r>
              <a:t>• Transactions need to be authenticated </a:t>
            </a:r>
          </a:p>
          <a:p>
            <a:pPr>
              <a:defRPr>
                <a:solidFill>
                  <a:srgbClr val="595959"/>
                </a:solidFill>
              </a:defRPr>
            </a:pPr>
          </a:p>
          <a:p>
            <a:pPr>
              <a:defRPr>
                <a:solidFill>
                  <a:srgbClr val="595959"/>
                </a:solidFill>
              </a:defRPr>
            </a:pPr>
            <a:r>
              <a:t>• </a:t>
            </a:r>
            <a:r>
              <a:rPr>
                <a:solidFill>
                  <a:srgbClr val="0DC7C3"/>
                </a:solidFill>
              </a:rPr>
              <a:t>Cryptography</a:t>
            </a:r>
            <a:r>
              <a:t> central to these processes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Rectangle 3"/>
          <p:cNvSpPr txBox="1"/>
          <p:nvPr/>
        </p:nvSpPr>
        <p:spPr>
          <a:xfrm>
            <a:off x="304800" y="1066800"/>
            <a:ext cx="4572000" cy="467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595959"/>
                </a:solidFill>
              </a:defRPr>
            </a:pPr>
            <a:r>
              <a:t>• Transaction verification &amp; commitment </a:t>
            </a:r>
          </a:p>
          <a:p>
            <a:pPr>
              <a:defRPr sz="1600">
                <a:solidFill>
                  <a:srgbClr val="595959"/>
                </a:solidFill>
              </a:defRPr>
            </a:pPr>
          </a:p>
          <a:p>
            <a:pPr>
              <a:defRPr sz="1600">
                <a:solidFill>
                  <a:srgbClr val="595959"/>
                </a:solidFill>
              </a:defRPr>
            </a:pPr>
            <a:r>
              <a:t>• When participants are anonymous</a:t>
            </a:r>
          </a:p>
          <a:p>
            <a:pPr>
              <a:defRPr sz="1600">
                <a:solidFill>
                  <a:srgbClr val="595959"/>
                </a:solidFill>
              </a:defRPr>
            </a:pPr>
            <a:r>
              <a:t> – Commitment is expensive </a:t>
            </a:r>
          </a:p>
          <a:p>
            <a:pPr>
              <a:defRPr sz="1600">
                <a:solidFill>
                  <a:srgbClr val="595959"/>
                </a:solidFill>
              </a:defRPr>
            </a:pPr>
            <a:r>
              <a:t>– </a:t>
            </a:r>
            <a:r>
              <a:rPr>
                <a:solidFill>
                  <a:srgbClr val="0DC7C3"/>
                </a:solidFill>
              </a:rPr>
              <a:t>Bitcoin</a:t>
            </a:r>
            <a:r>
              <a:t> cryptographic mining provides verification for anonymous participants but at significant compute cost (proof of work) </a:t>
            </a:r>
          </a:p>
          <a:p>
            <a:pPr>
              <a:defRPr sz="1600">
                <a:solidFill>
                  <a:srgbClr val="595959"/>
                </a:solidFill>
              </a:defRPr>
            </a:pPr>
          </a:p>
          <a:p>
            <a:pPr>
              <a:defRPr sz="1600">
                <a:solidFill>
                  <a:srgbClr val="595959"/>
                </a:solidFill>
              </a:defRPr>
            </a:pPr>
            <a:r>
              <a:t>• When participants are known &amp; trusted</a:t>
            </a:r>
          </a:p>
          <a:p>
            <a:pPr>
              <a:defRPr sz="1600">
                <a:solidFill>
                  <a:srgbClr val="595959"/>
                </a:solidFill>
              </a:defRPr>
            </a:pPr>
            <a:r>
              <a:t> – Commitment possible at low cost </a:t>
            </a:r>
          </a:p>
          <a:p>
            <a:pPr>
              <a:defRPr sz="1600">
                <a:solidFill>
                  <a:srgbClr val="595959"/>
                </a:solidFill>
              </a:defRPr>
            </a:pPr>
          </a:p>
          <a:p>
            <a:pPr>
              <a:defRPr sz="1600">
                <a:solidFill>
                  <a:srgbClr val="595959"/>
                </a:solidFill>
              </a:defRPr>
            </a:pPr>
            <a:r>
              <a:t>• Multiple alternatives </a:t>
            </a:r>
          </a:p>
          <a:p>
            <a:pPr>
              <a:defRPr sz="1600">
                <a:solidFill>
                  <a:srgbClr val="595959"/>
                </a:solidFill>
              </a:defRPr>
            </a:pPr>
            <a:r>
              <a:t>– </a:t>
            </a:r>
            <a:r>
              <a:rPr>
                <a:solidFill>
                  <a:srgbClr val="0DC7C3"/>
                </a:solidFill>
              </a:rPr>
              <a:t>proof of stake </a:t>
            </a:r>
            <a:r>
              <a:t>where fraudulent transactions cost validators (e.g. transaction bond) </a:t>
            </a:r>
          </a:p>
          <a:p>
            <a:pPr>
              <a:defRPr sz="1600">
                <a:solidFill>
                  <a:srgbClr val="595959"/>
                </a:solidFill>
              </a:defRPr>
            </a:pPr>
            <a:r>
              <a:t>– </a:t>
            </a:r>
            <a:r>
              <a:rPr>
                <a:solidFill>
                  <a:srgbClr val="0DC7C3"/>
                </a:solidFill>
              </a:rPr>
              <a:t>multi-signature</a:t>
            </a:r>
            <a:r>
              <a:t> (e.g. 3 out of 5 participants agree) </a:t>
            </a:r>
          </a:p>
          <a:p>
            <a:pPr>
              <a:defRPr sz="1600">
                <a:solidFill>
                  <a:srgbClr val="595959"/>
                </a:solidFill>
              </a:defRPr>
            </a:pPr>
          </a:p>
          <a:p>
            <a:pPr>
              <a:defRPr sz="1600">
                <a:solidFill>
                  <a:srgbClr val="595959"/>
                </a:solidFill>
              </a:defRPr>
            </a:pPr>
            <a:r>
              <a:t>• </a:t>
            </a:r>
            <a:r>
              <a:rPr>
                <a:solidFill>
                  <a:srgbClr val="0DC7C3"/>
                </a:solidFill>
              </a:rPr>
              <a:t>Industrial Blockchain needs “pluggable” consensus</a:t>
            </a:r>
          </a:p>
        </p:txBody>
      </p:sp>
      <p:sp>
        <p:nvSpPr>
          <p:cNvPr id="170" name="Rectangle 4"/>
          <p:cNvSpPr txBox="1"/>
          <p:nvPr/>
        </p:nvSpPr>
        <p:spPr>
          <a:xfrm>
            <a:off x="304800" y="304799"/>
            <a:ext cx="1358638"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595959"/>
                </a:solidFill>
              </a:defRPr>
            </a:lvl1pPr>
          </a:lstStyle>
          <a:p>
            <a:pPr/>
            <a:r>
              <a:t>Validation </a:t>
            </a:r>
          </a:p>
        </p:txBody>
      </p:sp>
      <p:pic>
        <p:nvPicPr>
          <p:cNvPr id="171" name="Picture 2" descr="Picture 2"/>
          <p:cNvPicPr>
            <a:picLocks noChangeAspect="1"/>
          </p:cNvPicPr>
          <p:nvPr/>
        </p:nvPicPr>
        <p:blipFill>
          <a:blip r:embed="rId2">
            <a:extLst/>
          </a:blip>
          <a:srcRect l="4271" t="0" r="5416" b="6449"/>
          <a:stretch>
            <a:fillRect/>
          </a:stretch>
        </p:blipFill>
        <p:spPr>
          <a:xfrm>
            <a:off x="4724400" y="1787123"/>
            <a:ext cx="4253976" cy="270867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Rectangle 3"/>
          <p:cNvSpPr txBox="1"/>
          <p:nvPr/>
        </p:nvSpPr>
        <p:spPr>
          <a:xfrm>
            <a:off x="457199" y="457199"/>
            <a:ext cx="3633352"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595959"/>
                </a:solidFill>
              </a:defRPr>
            </a:lvl1pPr>
          </a:lstStyle>
          <a:p>
            <a:pPr/>
            <a:r>
              <a:t>Industrial Blockchain Benefits</a:t>
            </a:r>
          </a:p>
        </p:txBody>
      </p:sp>
      <p:pic>
        <p:nvPicPr>
          <p:cNvPr id="174" name="Picture 3" descr="Picture 3"/>
          <p:cNvPicPr>
            <a:picLocks noChangeAspect="1"/>
          </p:cNvPicPr>
          <p:nvPr/>
        </p:nvPicPr>
        <p:blipFill>
          <a:blip r:embed="rId2">
            <a:extLst/>
          </a:blip>
          <a:stretch>
            <a:fillRect/>
          </a:stretch>
        </p:blipFill>
        <p:spPr>
          <a:xfrm>
            <a:off x="1981199" y="1447800"/>
            <a:ext cx="2062620" cy="1828800"/>
          </a:xfrm>
          <a:prstGeom prst="rect">
            <a:avLst/>
          </a:prstGeom>
          <a:ln w="12700">
            <a:miter lim="400000"/>
          </a:ln>
        </p:spPr>
      </p:pic>
      <p:pic>
        <p:nvPicPr>
          <p:cNvPr id="175" name="Picture 4" descr="Picture 4"/>
          <p:cNvPicPr>
            <a:picLocks noChangeAspect="1"/>
          </p:cNvPicPr>
          <p:nvPr/>
        </p:nvPicPr>
        <p:blipFill>
          <a:blip r:embed="rId3">
            <a:extLst/>
          </a:blip>
          <a:stretch>
            <a:fillRect/>
          </a:stretch>
        </p:blipFill>
        <p:spPr>
          <a:xfrm>
            <a:off x="6172200" y="1394757"/>
            <a:ext cx="2483724" cy="1862794"/>
          </a:xfrm>
          <a:prstGeom prst="rect">
            <a:avLst/>
          </a:prstGeom>
          <a:ln w="12700">
            <a:miter lim="400000"/>
          </a:ln>
        </p:spPr>
      </p:pic>
      <p:pic>
        <p:nvPicPr>
          <p:cNvPr id="176" name="Picture 5" descr="Picture 5"/>
          <p:cNvPicPr>
            <a:picLocks noChangeAspect="1"/>
          </p:cNvPicPr>
          <p:nvPr/>
        </p:nvPicPr>
        <p:blipFill>
          <a:blip r:embed="rId4">
            <a:extLst/>
          </a:blip>
          <a:stretch>
            <a:fillRect/>
          </a:stretch>
        </p:blipFill>
        <p:spPr>
          <a:xfrm>
            <a:off x="2009775" y="4114800"/>
            <a:ext cx="2143125" cy="2143125"/>
          </a:xfrm>
          <a:prstGeom prst="rect">
            <a:avLst/>
          </a:prstGeom>
          <a:ln w="12700">
            <a:miter lim="400000"/>
          </a:ln>
        </p:spPr>
      </p:pic>
      <p:pic>
        <p:nvPicPr>
          <p:cNvPr id="177" name="Picture 6" descr="Picture 6"/>
          <p:cNvPicPr>
            <a:picLocks noChangeAspect="1"/>
          </p:cNvPicPr>
          <p:nvPr/>
        </p:nvPicPr>
        <p:blipFill>
          <a:blip r:embed="rId5">
            <a:extLst/>
          </a:blip>
          <a:stretch>
            <a:fillRect/>
          </a:stretch>
        </p:blipFill>
        <p:spPr>
          <a:xfrm>
            <a:off x="6522324" y="4124325"/>
            <a:ext cx="2133601" cy="2133600"/>
          </a:xfrm>
          <a:prstGeom prst="rect">
            <a:avLst/>
          </a:prstGeom>
          <a:ln w="12700">
            <a:miter lim="400000"/>
          </a:ln>
        </p:spPr>
      </p:pic>
      <p:sp>
        <p:nvSpPr>
          <p:cNvPr id="178" name="Rectangle 4"/>
          <p:cNvSpPr txBox="1"/>
          <p:nvPr/>
        </p:nvSpPr>
        <p:spPr>
          <a:xfrm>
            <a:off x="75086" y="2043498"/>
            <a:ext cx="1560907" cy="891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a:solidFill>
                  <a:srgbClr val="595959"/>
                </a:solidFill>
              </a:defRPr>
            </a:pPr>
            <a:r>
              <a:t>Reduce costs </a:t>
            </a:r>
          </a:p>
          <a:p>
            <a:pPr algn="ctr">
              <a:defRPr>
                <a:solidFill>
                  <a:srgbClr val="595959"/>
                </a:solidFill>
              </a:defRPr>
            </a:pPr>
            <a:r>
              <a:t>and</a:t>
            </a:r>
          </a:p>
          <a:p>
            <a:pPr algn="ctr">
              <a:defRPr>
                <a:solidFill>
                  <a:srgbClr val="595959"/>
                </a:solidFill>
              </a:defRPr>
            </a:pPr>
            <a:r>
              <a:t> complexity</a:t>
            </a:r>
          </a:p>
        </p:txBody>
      </p:sp>
      <p:sp>
        <p:nvSpPr>
          <p:cNvPr id="179" name="Rectangle 5"/>
          <p:cNvSpPr txBox="1"/>
          <p:nvPr/>
        </p:nvSpPr>
        <p:spPr>
          <a:xfrm>
            <a:off x="4645307" y="2181998"/>
            <a:ext cx="1566600"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595959"/>
                </a:solidFill>
              </a:defRPr>
            </a:pPr>
            <a:r>
              <a:t>Trusted </a:t>
            </a:r>
          </a:p>
          <a:p>
            <a:pPr algn="ctr">
              <a:defRPr>
                <a:solidFill>
                  <a:srgbClr val="595959"/>
                </a:solidFill>
              </a:defRPr>
            </a:pPr>
            <a:r>
              <a:t>recordkeeping</a:t>
            </a:r>
          </a:p>
        </p:txBody>
      </p:sp>
      <p:sp>
        <p:nvSpPr>
          <p:cNvPr id="180" name="Rectangle 6"/>
          <p:cNvSpPr txBox="1"/>
          <p:nvPr/>
        </p:nvSpPr>
        <p:spPr>
          <a:xfrm>
            <a:off x="127872" y="4724400"/>
            <a:ext cx="1599193"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595959"/>
                </a:solidFill>
              </a:defRPr>
            </a:pPr>
            <a:r>
              <a:t>Improve </a:t>
            </a:r>
          </a:p>
          <a:p>
            <a:pPr>
              <a:defRPr>
                <a:solidFill>
                  <a:srgbClr val="595959"/>
                </a:solidFill>
              </a:defRPr>
            </a:pPr>
            <a:r>
              <a:t>discoverability</a:t>
            </a:r>
          </a:p>
        </p:txBody>
      </p:sp>
      <p:sp>
        <p:nvSpPr>
          <p:cNvPr id="181" name="Rectangle 7"/>
          <p:cNvSpPr txBox="1"/>
          <p:nvPr/>
        </p:nvSpPr>
        <p:spPr>
          <a:xfrm>
            <a:off x="4683407" y="4724400"/>
            <a:ext cx="174619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595959"/>
                </a:solidFill>
              </a:defRPr>
            </a:pPr>
            <a:r>
              <a:t>Shared trusted </a:t>
            </a:r>
          </a:p>
          <a:p>
            <a:pPr>
              <a:defRPr>
                <a:solidFill>
                  <a:srgbClr val="595959"/>
                </a:solidFill>
              </a:defRPr>
            </a:pPr>
            <a:r>
              <a:t>processes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Rectangle 4"/>
          <p:cNvSpPr txBox="1"/>
          <p:nvPr/>
        </p:nvSpPr>
        <p:spPr>
          <a:xfrm>
            <a:off x="381000" y="666749"/>
            <a:ext cx="8458200" cy="571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solidFill>
                  <a:srgbClr val="595959"/>
                </a:solidFill>
              </a:defRPr>
            </a:pPr>
            <a:r>
              <a:t>Motivation</a:t>
            </a:r>
          </a:p>
          <a:p>
            <a:pPr/>
          </a:p>
          <a:p>
            <a:pPr marL="285750" indent="-285750">
              <a:buSzPct val="100000"/>
              <a:buFont typeface="Arial"/>
              <a:buChar char="•"/>
            </a:pPr>
            <a:r>
              <a:t>Great West as an organization manages huge number of assets of different entities. We act as middle men in managing funds of different individuals in our client organization. </a:t>
            </a:r>
          </a:p>
          <a:p>
            <a:pPr marL="285750" indent="-285750">
              <a:buSzPct val="100000"/>
              <a:buFont typeface="Arial"/>
              <a:buChar char="•"/>
            </a:pPr>
          </a:p>
          <a:p>
            <a:pPr marL="285750" indent="-285750">
              <a:buSzPct val="100000"/>
              <a:buFont typeface="Arial"/>
              <a:buChar char="•"/>
            </a:pPr>
            <a:r>
              <a:t>We also have to deal with a lot of confidential client information hence security of our data is also a huge concern to our organization. </a:t>
            </a:r>
          </a:p>
          <a:p>
            <a:pPr marL="285750" indent="-285750">
              <a:buSzPct val="100000"/>
              <a:buFont typeface="Arial"/>
              <a:buChar char="•"/>
            </a:pPr>
          </a:p>
          <a:p>
            <a:pPr marL="285750" indent="-285750">
              <a:buSzPct val="100000"/>
              <a:buFont typeface="Arial"/>
              <a:buChar char="•"/>
            </a:pPr>
            <a:r>
              <a:t>Yearly settlements of individuals is another area where we may be utilizing a lot of our organizational resources.</a:t>
            </a:r>
          </a:p>
          <a:p>
            <a:pPr marL="285750" indent="-285750">
              <a:buSzPct val="100000"/>
              <a:buFont typeface="Arial"/>
              <a:buChar char="•"/>
            </a:pPr>
          </a:p>
          <a:p>
            <a:pPr marL="285750" indent="-285750">
              <a:buSzPct val="100000"/>
              <a:buFont typeface="Arial"/>
              <a:buChar char="•"/>
            </a:pPr>
            <a:r>
              <a:t> For this we use traditional relational database approach for this purpose. By maintaining data across our 3 data centers where 1 acts as the main data center and the other two are used for back up incase the main data center were to go offline.</a:t>
            </a:r>
          </a:p>
          <a:p>
            <a:pPr marL="285750" indent="-285750">
              <a:buSzPct val="100000"/>
              <a:buFont typeface="Arial"/>
              <a:buChar char="•"/>
            </a:pPr>
          </a:p>
          <a:p>
            <a:pPr marL="285750" indent="-285750">
              <a:buSzPct val="100000"/>
              <a:buFont typeface="Arial"/>
              <a:buChar char="•"/>
            </a:pPr>
            <a:r>
              <a:t> Also the data in our databases is not encrypted so if an external entity were to breach the data layer of our system the security of client data  would be at risk. Thus we have thought of this approach keeping in mind the data security and mutability in our current system.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Rectangle 3"/>
          <p:cNvSpPr txBox="1"/>
          <p:nvPr/>
        </p:nvSpPr>
        <p:spPr>
          <a:xfrm>
            <a:off x="152400" y="31968"/>
            <a:ext cx="4572000" cy="618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400">
                <a:solidFill>
                  <a:srgbClr val="595959"/>
                </a:solidFill>
              </a:defRPr>
            </a:pPr>
            <a:r>
              <a:t>Use Case – Online Identity Management </a:t>
            </a:r>
          </a:p>
          <a:p>
            <a:pPr>
              <a:defRPr b="1" sz="1400">
                <a:solidFill>
                  <a:srgbClr val="595959"/>
                </a:solidFill>
              </a:defRPr>
            </a:pPr>
            <a:r>
              <a:t>What?</a:t>
            </a:r>
          </a:p>
          <a:p>
            <a:pPr marL="285750" indent="-285750">
              <a:buSzPct val="100000"/>
              <a:buFont typeface="Arial"/>
              <a:buChar char="•"/>
              <a:defRPr sz="1400">
                <a:solidFill>
                  <a:srgbClr val="595959"/>
                </a:solidFill>
              </a:defRPr>
            </a:pPr>
            <a:r>
              <a:t> A participant  needs registration which can be done online but financial services like loans, mortgages or insurance require a higher level of security</a:t>
            </a:r>
          </a:p>
          <a:p>
            <a:pPr marL="285750" indent="-285750">
              <a:buSzPct val="100000"/>
              <a:buFont typeface="Arial"/>
              <a:buChar char="•"/>
              <a:defRPr sz="1400">
                <a:solidFill>
                  <a:srgbClr val="595959"/>
                </a:solidFill>
              </a:defRPr>
            </a:pPr>
          </a:p>
          <a:p>
            <a:pPr marL="285750" indent="-285750">
              <a:buSzPct val="100000"/>
              <a:buFont typeface="Arial"/>
              <a:buChar char="•"/>
              <a:defRPr sz="1400">
                <a:solidFill>
                  <a:srgbClr val="595959"/>
                </a:solidFill>
              </a:defRPr>
            </a:pPr>
            <a:r>
              <a:t> Compliance with Know Your Customer (KYC) regulations required</a:t>
            </a:r>
          </a:p>
          <a:p>
            <a:pPr marL="285750" indent="-285750">
              <a:buSzPct val="100000"/>
              <a:buFont typeface="Arial"/>
              <a:buChar char="•"/>
              <a:defRPr sz="1400">
                <a:solidFill>
                  <a:srgbClr val="595959"/>
                </a:solidFill>
              </a:defRPr>
            </a:pPr>
          </a:p>
          <a:p>
            <a:pPr marL="285750" indent="-285750">
              <a:buSzPct val="100000"/>
              <a:buFont typeface="Arial"/>
              <a:buChar char="•"/>
              <a:defRPr sz="1400">
                <a:solidFill>
                  <a:srgbClr val="595959"/>
                </a:solidFill>
              </a:defRPr>
            </a:pPr>
            <a:r>
              <a:t> It is a time-consuming and costly process</a:t>
            </a:r>
          </a:p>
          <a:p>
            <a:pPr>
              <a:defRPr b="1" sz="1400">
                <a:solidFill>
                  <a:srgbClr val="595959"/>
                </a:solidFill>
              </a:defRPr>
            </a:pPr>
            <a:r>
              <a:t>How?</a:t>
            </a:r>
          </a:p>
          <a:p>
            <a:pPr marL="285750" indent="-285750">
              <a:buSzPct val="100000"/>
              <a:buFont typeface="Arial"/>
              <a:buChar char="•"/>
              <a:defRPr sz="1400">
                <a:solidFill>
                  <a:srgbClr val="595959"/>
                </a:solidFill>
              </a:defRPr>
            </a:pPr>
            <a:r>
              <a:t>Blockchain ensures data is distributed across a network. </a:t>
            </a:r>
          </a:p>
          <a:p>
            <a:pPr marL="285750" indent="-285750">
              <a:buSzPct val="100000"/>
              <a:buFont typeface="Arial"/>
              <a:buChar char="•"/>
              <a:defRPr sz="1400">
                <a:solidFill>
                  <a:srgbClr val="595959"/>
                </a:solidFill>
              </a:defRPr>
            </a:pPr>
          </a:p>
          <a:p>
            <a:pPr marL="285750" indent="-285750">
              <a:buSzPct val="100000"/>
              <a:buFont typeface="Arial"/>
              <a:buChar char="•"/>
              <a:defRPr sz="1400">
                <a:solidFill>
                  <a:srgbClr val="595959"/>
                </a:solidFill>
              </a:defRPr>
            </a:pPr>
            <a:r>
              <a:t>It can be changed only if consensus is gained among network participants that a proposed transaction is correct and valid</a:t>
            </a:r>
          </a:p>
          <a:p>
            <a:pPr>
              <a:defRPr sz="1400">
                <a:solidFill>
                  <a:srgbClr val="595959"/>
                </a:solidFill>
              </a:defRPr>
            </a:pPr>
          </a:p>
          <a:p>
            <a:pPr>
              <a:defRPr b="1" sz="1400">
                <a:solidFill>
                  <a:srgbClr val="595959"/>
                </a:solidFill>
              </a:defRPr>
            </a:pPr>
            <a:r>
              <a:t>Benefits</a:t>
            </a:r>
          </a:p>
          <a:p>
            <a:pPr marL="285750" indent="-285750">
              <a:buSzPct val="100000"/>
              <a:buFont typeface="Arial"/>
              <a:buChar char="•"/>
              <a:defRPr sz="1400">
                <a:solidFill>
                  <a:srgbClr val="595959"/>
                </a:solidFill>
              </a:defRPr>
            </a:pPr>
            <a:r>
              <a:t>Empowers consumers to control their own identity and share between trusted entities with their consent. </a:t>
            </a:r>
          </a:p>
          <a:p>
            <a:pPr marL="285750" indent="-285750">
              <a:buSzPct val="100000"/>
              <a:buFont typeface="Arial"/>
              <a:buChar char="•"/>
              <a:defRPr sz="1400">
                <a:solidFill>
                  <a:srgbClr val="595959"/>
                </a:solidFill>
              </a:defRPr>
            </a:pPr>
          </a:p>
          <a:p>
            <a:pPr marL="285750" indent="-285750">
              <a:buSzPct val="100000"/>
              <a:buFont typeface="Arial"/>
              <a:buChar char="•"/>
              <a:defRPr sz="1400">
                <a:solidFill>
                  <a:srgbClr val="595959"/>
                </a:solidFill>
              </a:defRPr>
            </a:pPr>
            <a:r>
              <a:t>No single institution can compromise a consumer’s identity</a:t>
            </a:r>
          </a:p>
          <a:p>
            <a:pPr marL="285750" indent="-285750">
              <a:buSzPct val="100000"/>
              <a:buFont typeface="Arial"/>
              <a:buChar char="•"/>
              <a:defRPr sz="1400">
                <a:solidFill>
                  <a:srgbClr val="595959"/>
                </a:solidFill>
              </a:defRPr>
            </a:pPr>
          </a:p>
          <a:p>
            <a:pPr marL="285750" indent="-285750">
              <a:buSzPct val="100000"/>
              <a:buFont typeface="Arial"/>
              <a:buChar char="•"/>
              <a:defRPr sz="1400">
                <a:solidFill>
                  <a:srgbClr val="595959"/>
                </a:solidFill>
              </a:defRPr>
            </a:pPr>
            <a:r>
              <a:t>It can eliminate the possibility of a party using a fake mailing address, social security number, insurance policy, or even phone number, which helps protect parties from identity theft</a:t>
            </a:r>
          </a:p>
        </p:txBody>
      </p:sp>
      <p:pic>
        <p:nvPicPr>
          <p:cNvPr id="186" name="Picture 2" descr="Picture 2"/>
          <p:cNvPicPr>
            <a:picLocks noChangeAspect="1"/>
          </p:cNvPicPr>
          <p:nvPr/>
        </p:nvPicPr>
        <p:blipFill>
          <a:blip r:embed="rId2">
            <a:extLst/>
          </a:blip>
          <a:srcRect l="4500" t="4220" r="2750" b="5063"/>
          <a:stretch>
            <a:fillRect/>
          </a:stretch>
        </p:blipFill>
        <p:spPr>
          <a:xfrm>
            <a:off x="4743449" y="1828799"/>
            <a:ext cx="4286252" cy="248394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Rectangle 3"/>
          <p:cNvSpPr txBox="1"/>
          <p:nvPr/>
        </p:nvSpPr>
        <p:spPr>
          <a:xfrm>
            <a:off x="152400" y="152399"/>
            <a:ext cx="4572000" cy="564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500">
                <a:solidFill>
                  <a:srgbClr val="595959"/>
                </a:solidFill>
              </a:defRPr>
            </a:pPr>
            <a:r>
              <a:t>Use Case – Asset Management</a:t>
            </a:r>
          </a:p>
          <a:p>
            <a:pPr marL="285750" indent="-285750">
              <a:buSzPct val="100000"/>
              <a:buFont typeface="Arial"/>
              <a:buChar char="•"/>
              <a:defRPr sz="1200">
                <a:solidFill>
                  <a:srgbClr val="595959"/>
                </a:solidFill>
              </a:defRPr>
            </a:pPr>
            <a:r>
              <a:t> Great west manages assets of multiple participants under different sponsors</a:t>
            </a:r>
          </a:p>
          <a:p>
            <a:pPr marL="285750" indent="-285750">
              <a:buSzPct val="100000"/>
              <a:buFont typeface="Arial"/>
              <a:buChar char="•"/>
              <a:defRPr sz="1200">
                <a:solidFill>
                  <a:srgbClr val="595959"/>
                </a:solidFill>
              </a:defRPr>
            </a:pPr>
          </a:p>
          <a:p>
            <a:pPr marL="285750" indent="-285750">
              <a:buSzPct val="100000"/>
              <a:buFont typeface="Arial"/>
              <a:buChar char="•"/>
              <a:defRPr sz="1200">
                <a:solidFill>
                  <a:srgbClr val="595959"/>
                </a:solidFill>
              </a:defRPr>
            </a:pPr>
            <a:r>
              <a:t> each participants assets are invested in different funds within a plan for a sponsor</a:t>
            </a:r>
          </a:p>
          <a:p>
            <a:pPr marL="285750" indent="-285750">
              <a:buSzPct val="100000"/>
              <a:buFont typeface="Arial"/>
              <a:buChar char="•"/>
              <a:defRPr sz="1200">
                <a:solidFill>
                  <a:srgbClr val="595959"/>
                </a:solidFill>
              </a:defRPr>
            </a:pPr>
          </a:p>
          <a:p>
            <a:pPr marL="285750" indent="-285750">
              <a:buSzPct val="100000"/>
              <a:buFont typeface="Arial"/>
              <a:buChar char="•"/>
              <a:defRPr sz="1200">
                <a:solidFill>
                  <a:srgbClr val="595959"/>
                </a:solidFill>
              </a:defRPr>
            </a:pPr>
            <a:r>
              <a:t>During audit any discrepancy arises it takes a lot of time and effort to resolve it.</a:t>
            </a:r>
          </a:p>
          <a:p>
            <a:pPr marL="285750" indent="-285750">
              <a:buSzPct val="100000"/>
              <a:buFont typeface="Arial"/>
              <a:buChar char="•"/>
              <a:defRPr sz="1200">
                <a:solidFill>
                  <a:srgbClr val="595959"/>
                </a:solidFill>
              </a:defRPr>
            </a:pPr>
          </a:p>
          <a:p>
            <a:pPr marL="285750" indent="-285750">
              <a:buSzPct val="100000"/>
              <a:buFont typeface="Arial"/>
              <a:buChar char="•"/>
              <a:defRPr sz="1200">
                <a:solidFill>
                  <a:srgbClr val="595959"/>
                </a:solidFill>
              </a:defRPr>
            </a:pPr>
            <a:r>
              <a:t> It is a time-consuming and costly process</a:t>
            </a:r>
          </a:p>
          <a:p>
            <a:pPr>
              <a:defRPr b="1" sz="1200">
                <a:solidFill>
                  <a:srgbClr val="595959"/>
                </a:solidFill>
              </a:defRPr>
            </a:pPr>
            <a:r>
              <a:t>How?</a:t>
            </a:r>
          </a:p>
          <a:p>
            <a:pPr marL="285750" indent="-285750">
              <a:buSzPct val="100000"/>
              <a:buFont typeface="Arial"/>
              <a:buChar char="•"/>
              <a:defRPr sz="1200">
                <a:solidFill>
                  <a:srgbClr val="595959"/>
                </a:solidFill>
              </a:defRPr>
            </a:pPr>
            <a:r>
              <a:t>Blockchain ensures data transaction data is stored in immutable ledger. </a:t>
            </a:r>
          </a:p>
          <a:p>
            <a:pPr marL="285750" indent="-285750">
              <a:buSzPct val="100000"/>
              <a:buFont typeface="Arial"/>
              <a:buChar char="•"/>
              <a:defRPr sz="1200">
                <a:solidFill>
                  <a:srgbClr val="595959"/>
                </a:solidFill>
              </a:defRPr>
            </a:pPr>
          </a:p>
          <a:p>
            <a:pPr marL="285750" indent="-285750">
              <a:buSzPct val="100000"/>
              <a:buFont typeface="Arial"/>
              <a:buChar char="•"/>
              <a:defRPr sz="1200">
                <a:solidFill>
                  <a:srgbClr val="595959"/>
                </a:solidFill>
              </a:defRPr>
            </a:pPr>
            <a:r>
              <a:t>It can be changed only if consensus is gained among network participants that a proposed transaction is correct and valid.</a:t>
            </a:r>
          </a:p>
          <a:p>
            <a:pPr marL="285750" indent="-285750">
              <a:buSzPct val="100000"/>
              <a:buFont typeface="Arial"/>
              <a:buChar char="•"/>
              <a:defRPr sz="1200">
                <a:solidFill>
                  <a:srgbClr val="595959"/>
                </a:solidFill>
              </a:defRPr>
            </a:pPr>
          </a:p>
          <a:p>
            <a:pPr marL="285750" indent="-285750">
              <a:buSzPct val="100000"/>
              <a:buFont typeface="Arial"/>
              <a:buChar char="•"/>
              <a:defRPr sz="1200">
                <a:solidFill>
                  <a:srgbClr val="595959"/>
                </a:solidFill>
              </a:defRPr>
            </a:pPr>
            <a:r>
              <a:t>Transactions are time stamped.</a:t>
            </a:r>
          </a:p>
          <a:p>
            <a:pPr marL="285750" indent="-285750">
              <a:buSzPct val="100000"/>
              <a:buFont typeface="Arial"/>
              <a:buChar char="•"/>
              <a:defRPr sz="1200">
                <a:solidFill>
                  <a:srgbClr val="595959"/>
                </a:solidFill>
              </a:defRPr>
            </a:pPr>
          </a:p>
          <a:p>
            <a:pPr>
              <a:defRPr sz="1200">
                <a:solidFill>
                  <a:srgbClr val="595959"/>
                </a:solidFill>
              </a:defRPr>
            </a:pPr>
          </a:p>
          <a:p>
            <a:pPr>
              <a:defRPr b="1" sz="1200">
                <a:solidFill>
                  <a:srgbClr val="595959"/>
                </a:solidFill>
              </a:defRPr>
            </a:pPr>
            <a:r>
              <a:t>Benefits</a:t>
            </a:r>
          </a:p>
          <a:p>
            <a:pPr marL="285750" indent="-285750">
              <a:buSzPct val="100000"/>
              <a:buFont typeface="Arial"/>
              <a:buChar char="•"/>
              <a:defRPr sz="1200">
                <a:solidFill>
                  <a:srgbClr val="595959"/>
                </a:solidFill>
              </a:defRPr>
            </a:pPr>
            <a:r>
              <a:t>If discrepancy arises it can be traced back to the blockchain as  and the dispute can be easily resolved.</a:t>
            </a:r>
          </a:p>
          <a:p>
            <a:pPr>
              <a:defRPr sz="1200">
                <a:solidFill>
                  <a:srgbClr val="595959"/>
                </a:solidFill>
              </a:defRPr>
            </a:pPr>
          </a:p>
          <a:p>
            <a:pPr marL="285750" indent="-285750">
              <a:buSzPct val="100000"/>
              <a:buFont typeface="Arial"/>
              <a:buChar char="•"/>
              <a:defRPr sz="1200">
                <a:solidFill>
                  <a:srgbClr val="595959"/>
                </a:solidFill>
              </a:defRPr>
            </a:pPr>
            <a:r>
              <a:t>It can eliminate the possibility of a deleted or modified transaction.</a:t>
            </a:r>
          </a:p>
          <a:p>
            <a:pPr marL="285750" indent="-285750">
              <a:buSzPct val="100000"/>
              <a:buFont typeface="Arial"/>
              <a:buChar char="•"/>
              <a:defRPr sz="1200">
                <a:solidFill>
                  <a:srgbClr val="595959"/>
                </a:solidFill>
              </a:defRPr>
            </a:pPr>
          </a:p>
          <a:p>
            <a:pPr marL="285750" indent="-285750">
              <a:buSzPct val="100000"/>
              <a:buFont typeface="Arial"/>
              <a:buChar char="•"/>
              <a:defRPr sz="1200">
                <a:solidFill>
                  <a:srgbClr val="595959"/>
                </a:solidFill>
              </a:defRPr>
            </a:pPr>
            <a:r>
              <a:t>It can act as a trusted system for storing important data which can be used by the auditors during an audit saving time.</a:t>
            </a:r>
          </a:p>
        </p:txBody>
      </p:sp>
      <p:pic>
        <p:nvPicPr>
          <p:cNvPr id="189" name="Picture 2" descr="Picture 2"/>
          <p:cNvPicPr>
            <a:picLocks noChangeAspect="1"/>
          </p:cNvPicPr>
          <p:nvPr/>
        </p:nvPicPr>
        <p:blipFill>
          <a:blip r:embed="rId2">
            <a:extLst/>
          </a:blip>
          <a:stretch>
            <a:fillRect/>
          </a:stretch>
        </p:blipFill>
        <p:spPr>
          <a:xfrm>
            <a:off x="4752975" y="1066800"/>
            <a:ext cx="4191000" cy="41910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Rectangle"/>
          <p:cNvSpPr/>
          <p:nvPr/>
        </p:nvSpPr>
        <p:spPr>
          <a:xfrm>
            <a:off x="12332" y="0"/>
            <a:ext cx="9119336" cy="6858001"/>
          </a:xfrm>
          <a:prstGeom prst="rect">
            <a:avLst/>
          </a:prstGeom>
          <a:solidFill>
            <a:srgbClr val="37B0DD">
              <a:alpha val="77726"/>
            </a:srgbClr>
          </a:solidFill>
          <a:ln w="12700">
            <a:miter lim="400000"/>
          </a:ln>
        </p:spPr>
        <p:txBody>
          <a:bodyPr lIns="45719" rIns="45719" anchor="ctr"/>
          <a:lstStyle/>
          <a:p>
            <a:pPr algn="ctr">
              <a:defRPr>
                <a:solidFill>
                  <a:srgbClr val="FFFFFF"/>
                </a:solidFill>
              </a:defRPr>
            </a:pPr>
          </a:p>
        </p:txBody>
      </p:sp>
      <p:pic>
        <p:nvPicPr>
          <p:cNvPr id="192" name="1_2Y1HvxTCARVHFVFm3klqLQ.png" descr="1_2Y1HvxTCARVHFVFm3klqLQ.png"/>
          <p:cNvPicPr>
            <a:picLocks noChangeAspect="1"/>
          </p:cNvPicPr>
          <p:nvPr/>
        </p:nvPicPr>
        <p:blipFill>
          <a:blip r:embed="rId2">
            <a:extLst/>
          </a:blip>
          <a:stretch>
            <a:fillRect/>
          </a:stretch>
        </p:blipFill>
        <p:spPr>
          <a:xfrm>
            <a:off x="0" y="2063749"/>
            <a:ext cx="9144001" cy="3467101"/>
          </a:xfrm>
          <a:prstGeom prst="rect">
            <a:avLst/>
          </a:prstGeom>
          <a:ln w="12700">
            <a:miter lim="400000"/>
          </a:ln>
        </p:spPr>
      </p:pic>
      <p:sp>
        <p:nvSpPr>
          <p:cNvPr id="193" name="Blockchain For Secure Asset Management"/>
          <p:cNvSpPr txBox="1"/>
          <p:nvPr/>
        </p:nvSpPr>
        <p:spPr>
          <a:xfrm>
            <a:off x="2973973" y="962561"/>
            <a:ext cx="6151246"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FFFFFF"/>
                </a:solidFill>
                <a:latin typeface="Helvetica Light"/>
                <a:ea typeface="Helvetica Light"/>
                <a:cs typeface="Helvetica Light"/>
                <a:sym typeface="Helvetica Light"/>
              </a:defRPr>
            </a:lvl1pPr>
          </a:lstStyle>
          <a:p>
            <a:pPr/>
            <a:r>
              <a:t>Blockchain For Secure Asset Management</a:t>
            </a:r>
          </a:p>
        </p:txBody>
      </p:sp>
      <p:sp>
        <p:nvSpPr>
          <p:cNvPr id="194" name="Code-A-Thon 2017"/>
          <p:cNvSpPr txBox="1"/>
          <p:nvPr/>
        </p:nvSpPr>
        <p:spPr>
          <a:xfrm>
            <a:off x="7120629" y="6049755"/>
            <a:ext cx="1971897"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Code-A-Thon 2017</a:t>
            </a:r>
          </a:p>
        </p:txBody>
      </p:sp>
      <p:pic>
        <p:nvPicPr>
          <p:cNvPr id="195" name="Image" descr="Image"/>
          <p:cNvPicPr>
            <a:picLocks noChangeAspect="1"/>
          </p:cNvPicPr>
          <p:nvPr/>
        </p:nvPicPr>
        <p:blipFill>
          <a:blip r:embed="rId3">
            <a:extLst/>
          </a:blip>
          <a:stretch>
            <a:fillRect/>
          </a:stretch>
        </p:blipFill>
        <p:spPr>
          <a:xfrm>
            <a:off x="189136" y="1490107"/>
            <a:ext cx="1633026" cy="558191"/>
          </a:xfrm>
          <a:prstGeom prst="rect">
            <a:avLst/>
          </a:prstGeom>
          <a:ln w="12700">
            <a:miter lim="400000"/>
          </a:ln>
        </p:spPr>
      </p:pic>
      <p:pic>
        <p:nvPicPr>
          <p:cNvPr id="196" name="Image" descr="Image"/>
          <p:cNvPicPr>
            <a:picLocks noChangeAspect="1"/>
          </p:cNvPicPr>
          <p:nvPr/>
        </p:nvPicPr>
        <p:blipFill>
          <a:blip r:embed="rId3">
            <a:extLst/>
          </a:blip>
          <a:stretch>
            <a:fillRect/>
          </a:stretch>
        </p:blipFill>
        <p:spPr>
          <a:xfrm>
            <a:off x="1123807" y="814865"/>
            <a:ext cx="1633026" cy="558191"/>
          </a:xfrm>
          <a:prstGeom prst="rect">
            <a:avLst/>
          </a:prstGeom>
          <a:ln w="12700">
            <a:miter lim="400000"/>
          </a:ln>
        </p:spPr>
      </p:pic>
      <p:pic>
        <p:nvPicPr>
          <p:cNvPr id="197" name="Image" descr="Image"/>
          <p:cNvPicPr>
            <a:picLocks noChangeAspect="1"/>
          </p:cNvPicPr>
          <p:nvPr/>
        </p:nvPicPr>
        <p:blipFill>
          <a:blip r:embed="rId3">
            <a:extLst/>
          </a:blip>
          <a:stretch>
            <a:fillRect/>
          </a:stretch>
        </p:blipFill>
        <p:spPr>
          <a:xfrm>
            <a:off x="137243" y="422932"/>
            <a:ext cx="1633025" cy="558191"/>
          </a:xfrm>
          <a:prstGeom prst="rect">
            <a:avLst/>
          </a:prstGeom>
          <a:ln w="12700">
            <a:miter lim="400000"/>
          </a:ln>
        </p:spPr>
      </p:pic>
      <p:pic>
        <p:nvPicPr>
          <p:cNvPr id="198" name="Image" descr="Image"/>
          <p:cNvPicPr>
            <a:picLocks noChangeAspect="1"/>
          </p:cNvPicPr>
          <p:nvPr/>
        </p:nvPicPr>
        <p:blipFill>
          <a:blip r:embed="rId3">
            <a:extLst/>
          </a:blip>
          <a:stretch>
            <a:fillRect/>
          </a:stretch>
        </p:blipFill>
        <p:spPr>
          <a:xfrm flipH="1">
            <a:off x="7499638" y="1470280"/>
            <a:ext cx="1633026" cy="55819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0" name="Screen Shot 2017-12-21 at 1.27.22 AM.png" descr="Screen Shot 2017-12-21 at 1.27.22 AM.png"/>
          <p:cNvPicPr>
            <a:picLocks noChangeAspect="1"/>
          </p:cNvPicPr>
          <p:nvPr/>
        </p:nvPicPr>
        <p:blipFill>
          <a:blip r:embed="rId2">
            <a:extLst/>
          </a:blip>
          <a:stretch>
            <a:fillRect/>
          </a:stretch>
        </p:blipFill>
        <p:spPr>
          <a:xfrm>
            <a:off x="2960" y="-81852"/>
            <a:ext cx="9138080" cy="702170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6" name="Content Placeholder 7" descr="Content Placeholder 7"/>
          <p:cNvPicPr>
            <a:picLocks noChangeAspect="1"/>
          </p:cNvPicPr>
          <p:nvPr/>
        </p:nvPicPr>
        <p:blipFill>
          <a:blip r:embed="rId2">
            <a:extLst/>
          </a:blip>
          <a:srcRect l="0" t="246" r="0" b="0"/>
          <a:stretch>
            <a:fillRect/>
          </a:stretch>
        </p:blipFill>
        <p:spPr>
          <a:xfrm>
            <a:off x="4191000" y="1807752"/>
            <a:ext cx="4698959" cy="2936996"/>
          </a:xfrm>
          <a:prstGeom prst="rect">
            <a:avLst/>
          </a:prstGeom>
          <a:ln w="12700">
            <a:miter lim="400000"/>
          </a:ln>
        </p:spPr>
      </p:pic>
      <p:sp>
        <p:nvSpPr>
          <p:cNvPr id="117" name="Rectangle 3"/>
          <p:cNvSpPr txBox="1"/>
          <p:nvPr/>
        </p:nvSpPr>
        <p:spPr>
          <a:xfrm>
            <a:off x="228600" y="1231760"/>
            <a:ext cx="4572000" cy="423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p>
          <a:p>
            <a:pPr/>
            <a:r>
              <a:t>• </a:t>
            </a:r>
            <a:r>
              <a:rPr b="1">
                <a:solidFill>
                  <a:srgbClr val="0DC7C3"/>
                </a:solidFill>
              </a:rPr>
              <a:t>Business Networks </a:t>
            </a:r>
            <a:r>
              <a:rPr>
                <a:solidFill>
                  <a:srgbClr val="595959"/>
                </a:solidFill>
              </a:rPr>
              <a:t>benefit from connectivity</a:t>
            </a:r>
            <a:endParaRPr>
              <a:solidFill>
                <a:srgbClr val="595959"/>
              </a:solidFill>
            </a:endParaRPr>
          </a:p>
          <a:p>
            <a:pPr>
              <a:defRPr>
                <a:solidFill>
                  <a:srgbClr val="595959"/>
                </a:solidFill>
              </a:defRPr>
            </a:pPr>
            <a:r>
              <a:t> – </a:t>
            </a:r>
            <a:r>
              <a:rPr sz="1600"/>
              <a:t>Connected customers, suppliers, banks, partners</a:t>
            </a:r>
            <a:endParaRPr sz="1600"/>
          </a:p>
          <a:p>
            <a:pPr>
              <a:defRPr sz="1600">
                <a:solidFill>
                  <a:srgbClr val="595959"/>
                </a:solidFill>
              </a:defRPr>
            </a:pPr>
            <a:r>
              <a:t> – Cross geography &amp; regulatory boundary </a:t>
            </a:r>
          </a:p>
          <a:p>
            <a:pPr>
              <a:defRPr sz="1600"/>
            </a:pPr>
          </a:p>
          <a:p>
            <a:pPr>
              <a:defRPr sz="1600"/>
            </a:pPr>
          </a:p>
          <a:p>
            <a:pPr>
              <a:defRPr>
                <a:solidFill>
                  <a:srgbClr val="0FDFDF"/>
                </a:solidFill>
              </a:defRPr>
            </a:pPr>
            <a:r>
              <a:t>• </a:t>
            </a:r>
            <a:r>
              <a:rPr b="1">
                <a:solidFill>
                  <a:srgbClr val="0DC7C3"/>
                </a:solidFill>
              </a:rPr>
              <a:t>Wealth</a:t>
            </a:r>
            <a:r>
              <a:t> </a:t>
            </a:r>
            <a:r>
              <a:rPr>
                <a:solidFill>
                  <a:srgbClr val="595959"/>
                </a:solidFill>
              </a:rPr>
              <a:t>is generated by the flow of goods &amp; </a:t>
            </a:r>
            <a:endParaRPr>
              <a:solidFill>
                <a:srgbClr val="595959"/>
              </a:solidFill>
            </a:endParaRPr>
          </a:p>
          <a:p>
            <a:pPr>
              <a:defRPr>
                <a:solidFill>
                  <a:srgbClr val="595959"/>
                </a:solidFill>
              </a:defRPr>
            </a:pPr>
            <a:r>
              <a:t>services across business network </a:t>
            </a:r>
          </a:p>
          <a:p>
            <a:pPr/>
          </a:p>
          <a:p>
            <a:pPr/>
          </a:p>
          <a:p>
            <a:pPr/>
            <a:r>
              <a:t>• </a:t>
            </a:r>
            <a:r>
              <a:rPr b="1">
                <a:solidFill>
                  <a:srgbClr val="0DC7C3"/>
                </a:solidFill>
              </a:rPr>
              <a:t>Markets</a:t>
            </a:r>
            <a:r>
              <a:rPr>
                <a:solidFill>
                  <a:srgbClr val="0DC7C3"/>
                </a:solidFill>
              </a:rPr>
              <a:t> </a:t>
            </a:r>
            <a:r>
              <a:rPr>
                <a:solidFill>
                  <a:srgbClr val="595959"/>
                </a:solidFill>
              </a:rPr>
              <a:t>are central to this process: </a:t>
            </a:r>
            <a:endParaRPr>
              <a:solidFill>
                <a:srgbClr val="595959"/>
              </a:solidFill>
            </a:endParaRPr>
          </a:p>
          <a:p>
            <a:pPr>
              <a:defRPr>
                <a:solidFill>
                  <a:srgbClr val="595959"/>
                </a:solidFill>
              </a:defRPr>
            </a:pPr>
            <a:r>
              <a:t>– </a:t>
            </a:r>
            <a:r>
              <a:rPr sz="1600"/>
              <a:t>Public (fruit market, car auction), or</a:t>
            </a:r>
            <a:endParaRPr sz="1600"/>
          </a:p>
          <a:p>
            <a:pPr>
              <a:defRPr sz="1600">
                <a:solidFill>
                  <a:srgbClr val="595959"/>
                </a:solidFill>
              </a:defRPr>
            </a:pPr>
            <a:r>
              <a:t> – Private (supply chain financing, bonds)</a:t>
            </a:r>
          </a:p>
        </p:txBody>
      </p:sp>
      <p:sp>
        <p:nvSpPr>
          <p:cNvPr id="118" name="TextBox 4"/>
          <p:cNvSpPr txBox="1"/>
          <p:nvPr/>
        </p:nvSpPr>
        <p:spPr>
          <a:xfrm>
            <a:off x="228599" y="400049"/>
            <a:ext cx="4708760" cy="675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808080"/>
                </a:solidFill>
              </a:defRPr>
            </a:lvl1pPr>
          </a:lstStyle>
          <a:p>
            <a:pPr/>
            <a:r>
              <a:t>Business Networks, Markets &amp; Wealth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202" name="Screen Shot 2017-12-21 at 1.27.39 AM.png" descr="Screen Shot 2017-12-21 at 1.27.39 AM.png"/>
          <p:cNvPicPr>
            <a:picLocks noChangeAspect="1"/>
          </p:cNvPicPr>
          <p:nvPr/>
        </p:nvPicPr>
        <p:blipFill>
          <a:blip r:embed="rId2">
            <a:extLst/>
          </a:blip>
          <a:stretch>
            <a:fillRect/>
          </a:stretch>
        </p:blipFill>
        <p:spPr>
          <a:xfrm>
            <a:off x="-263388" y="494380"/>
            <a:ext cx="9699489" cy="586923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4" name="Screen Shot 2017-12-21 at 1.27.57 AM.png" descr="Screen Shot 2017-12-21 at 1.27.57 AM.png"/>
          <p:cNvPicPr>
            <a:picLocks noChangeAspect="1"/>
          </p:cNvPicPr>
          <p:nvPr/>
        </p:nvPicPr>
        <p:blipFill>
          <a:blip r:embed="rId2">
            <a:extLst/>
          </a:blip>
          <a:stretch>
            <a:fillRect/>
          </a:stretch>
        </p:blipFill>
        <p:spPr>
          <a:xfrm>
            <a:off x="-491892" y="809410"/>
            <a:ext cx="10010281" cy="512793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6" name="Screen Shot 2017-12-21 at 1.28.22 AM.png" descr="Screen Shot 2017-12-21 at 1.28.22 AM.png"/>
          <p:cNvPicPr>
            <a:picLocks noChangeAspect="1"/>
          </p:cNvPicPr>
          <p:nvPr/>
        </p:nvPicPr>
        <p:blipFill>
          <a:blip r:embed="rId2">
            <a:extLst/>
          </a:blip>
          <a:stretch>
            <a:fillRect/>
          </a:stretch>
        </p:blipFill>
        <p:spPr>
          <a:xfrm>
            <a:off x="-315660" y="512393"/>
            <a:ext cx="9775320" cy="578069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Rectangle 3"/>
          <p:cNvSpPr txBox="1"/>
          <p:nvPr/>
        </p:nvSpPr>
        <p:spPr>
          <a:xfrm>
            <a:off x="228600" y="380999"/>
            <a:ext cx="8839200" cy="701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595959"/>
                </a:solidFill>
                <a:latin typeface="Helvetica Light"/>
                <a:ea typeface="Helvetica Light"/>
                <a:cs typeface="Helvetica Light"/>
                <a:sym typeface="Helvetica Light"/>
              </a:defRPr>
            </a:pPr>
            <a:r>
              <a:rPr>
                <a:latin typeface="+mn-lt"/>
                <a:ea typeface="+mn-ea"/>
                <a:cs typeface="+mn-cs"/>
                <a:sym typeface="Helvetica"/>
              </a:rPr>
              <a:t>Motivation</a:t>
            </a:r>
            <a:r>
              <a:t> </a:t>
            </a:r>
            <a:r>
              <a:rPr>
                <a:solidFill>
                  <a:srgbClr val="000000"/>
                </a:solidFill>
              </a:rPr>
              <a:t>- Difficult to monitor asset ownership and transfers in a trusted business network</a:t>
            </a:r>
          </a:p>
        </p:txBody>
      </p:sp>
      <p:sp>
        <p:nvSpPr>
          <p:cNvPr id="209" name="Rectangle 4"/>
          <p:cNvSpPr txBox="1"/>
          <p:nvPr/>
        </p:nvSpPr>
        <p:spPr>
          <a:xfrm>
            <a:off x="3042843" y="5594865"/>
            <a:ext cx="3568525"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0DC7C3"/>
                </a:solidFill>
              </a:defRPr>
            </a:pPr>
            <a:r>
              <a:t>Inefficient</a:t>
            </a:r>
            <a:r>
              <a:rPr>
                <a:solidFill>
                  <a:srgbClr val="000000"/>
                </a:solidFill>
              </a:rPr>
              <a:t>, </a:t>
            </a:r>
            <a:r>
              <a:rPr>
                <a:solidFill>
                  <a:srgbClr val="77933C"/>
                </a:solidFill>
              </a:rPr>
              <a:t>expensive</a:t>
            </a:r>
            <a:r>
              <a:rPr>
                <a:solidFill>
                  <a:srgbClr val="000000"/>
                </a:solidFill>
              </a:rPr>
              <a:t>, </a:t>
            </a:r>
            <a:r>
              <a:rPr>
                <a:solidFill>
                  <a:srgbClr val="FF0000"/>
                </a:solidFill>
              </a:rPr>
              <a:t>vulnerable</a:t>
            </a:r>
          </a:p>
        </p:txBody>
      </p:sp>
      <p:pic>
        <p:nvPicPr>
          <p:cNvPr id="210" name="Picture 2" descr="Picture 2"/>
          <p:cNvPicPr>
            <a:picLocks noChangeAspect="1"/>
          </p:cNvPicPr>
          <p:nvPr/>
        </p:nvPicPr>
        <p:blipFill>
          <a:blip r:embed="rId2">
            <a:extLst/>
          </a:blip>
          <a:srcRect l="0" t="0" r="56201" b="69659"/>
          <a:stretch>
            <a:fillRect/>
          </a:stretch>
        </p:blipFill>
        <p:spPr>
          <a:xfrm>
            <a:off x="-1" y="1099770"/>
            <a:ext cx="9144002" cy="437535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TextBox 3"/>
          <p:cNvSpPr txBox="1"/>
          <p:nvPr/>
        </p:nvSpPr>
        <p:spPr>
          <a:xfrm>
            <a:off x="457200" y="457140"/>
            <a:ext cx="6056318" cy="39624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000">
                <a:solidFill>
                  <a:srgbClr val="595959"/>
                </a:solidFill>
                <a:latin typeface="Helvetica Light"/>
                <a:ea typeface="Helvetica Light"/>
                <a:cs typeface="Helvetica Light"/>
                <a:sym typeface="Helvetica Light"/>
              </a:defRPr>
            </a:pPr>
            <a:r>
              <a:rPr>
                <a:latin typeface="+mn-lt"/>
                <a:ea typeface="+mn-ea"/>
                <a:cs typeface="+mn-cs"/>
                <a:sym typeface="Helvetica"/>
              </a:rPr>
              <a:t>Solution</a:t>
            </a:r>
            <a:r>
              <a:t> – a permissioned, replicated, shared ledger</a:t>
            </a:r>
          </a:p>
        </p:txBody>
      </p:sp>
      <p:sp>
        <p:nvSpPr>
          <p:cNvPr id="213" name="Rectangle 4"/>
          <p:cNvSpPr txBox="1"/>
          <p:nvPr/>
        </p:nvSpPr>
        <p:spPr>
          <a:xfrm>
            <a:off x="2348608" y="5726667"/>
            <a:ext cx="472492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95959"/>
                </a:solidFill>
                <a:latin typeface="+mn-lt"/>
                <a:ea typeface="+mn-ea"/>
                <a:cs typeface="+mn-cs"/>
                <a:sym typeface="Helvetica"/>
              </a:defRPr>
            </a:lvl1pPr>
          </a:lstStyle>
          <a:p>
            <a:pPr/>
            <a:r>
              <a:t>Consensus, provenance, immutability, finality </a:t>
            </a:r>
          </a:p>
        </p:txBody>
      </p:sp>
      <p:pic>
        <p:nvPicPr>
          <p:cNvPr id="214" name="Picture 2" descr="Picture 2"/>
          <p:cNvPicPr>
            <a:picLocks noChangeAspect="1"/>
          </p:cNvPicPr>
          <p:nvPr/>
        </p:nvPicPr>
        <p:blipFill>
          <a:blip r:embed="rId2">
            <a:extLst/>
          </a:blip>
          <a:srcRect l="0" t="0" r="56947" b="68068"/>
          <a:stretch>
            <a:fillRect/>
          </a:stretch>
        </p:blipFill>
        <p:spPr>
          <a:xfrm>
            <a:off x="76200" y="982482"/>
            <a:ext cx="8915400" cy="4567418"/>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6" name="Roadmap2.png" descr="Roadmap2.png"/>
          <p:cNvPicPr>
            <a:picLocks noChangeAspect="1"/>
          </p:cNvPicPr>
          <p:nvPr/>
        </p:nvPicPr>
        <p:blipFill>
          <a:blip r:embed="rId2">
            <a:extLst/>
          </a:blip>
          <a:stretch>
            <a:fillRect/>
          </a:stretch>
        </p:blipFill>
        <p:spPr>
          <a:xfrm>
            <a:off x="-163895" y="113833"/>
            <a:ext cx="9471790" cy="663033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8" name="Screen Shot 2017-12-21 at 1.28.38 AM.png" descr="Screen Shot 2017-12-21 at 1.28.38 AM.png"/>
          <p:cNvPicPr>
            <a:picLocks noChangeAspect="1"/>
          </p:cNvPicPr>
          <p:nvPr/>
        </p:nvPicPr>
        <p:blipFill>
          <a:blip r:embed="rId2">
            <a:extLst/>
          </a:blip>
          <a:stretch>
            <a:fillRect/>
          </a:stretch>
        </p:blipFill>
        <p:spPr>
          <a:xfrm>
            <a:off x="-12700" y="315954"/>
            <a:ext cx="9144001" cy="620069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Screen Shot 2017-12-21 at 1.31.26 AM.png" descr="Screen Shot 2017-12-21 at 1.31.26 AM.png"/>
          <p:cNvPicPr>
            <a:picLocks noChangeAspect="1"/>
          </p:cNvPicPr>
          <p:nvPr/>
        </p:nvPicPr>
        <p:blipFill>
          <a:blip r:embed="rId2">
            <a:extLst/>
          </a:blip>
          <a:stretch>
            <a:fillRect/>
          </a:stretch>
        </p:blipFill>
        <p:spPr>
          <a:xfrm>
            <a:off x="20111" y="1219200"/>
            <a:ext cx="9103778" cy="4207048"/>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Thank You"/>
          <p:cNvSpPr txBox="1"/>
          <p:nvPr/>
        </p:nvSpPr>
        <p:spPr>
          <a:xfrm>
            <a:off x="2795942" y="2945129"/>
            <a:ext cx="3552116" cy="967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0"/>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Oval 6"/>
          <p:cNvSpPr/>
          <p:nvPr/>
        </p:nvSpPr>
        <p:spPr>
          <a:xfrm>
            <a:off x="5029199" y="2209799"/>
            <a:ext cx="3483266" cy="3483266"/>
          </a:xfrm>
          <a:prstGeom prst="ellipse">
            <a:avLst/>
          </a:prstGeom>
          <a:ln w="63500">
            <a:solidFill>
              <a:srgbClr val="0DC7C3"/>
            </a:solidFill>
            <a:prstDash val="sysDot"/>
          </a:ln>
        </p:spPr>
        <p:txBody>
          <a:bodyPr lIns="45719" rIns="45719" anchor="ctr"/>
          <a:lstStyle/>
          <a:p>
            <a:pPr algn="ctr">
              <a:defRPr>
                <a:solidFill>
                  <a:srgbClr val="FFFFFF"/>
                </a:solidFill>
              </a:defRPr>
            </a:pPr>
          </a:p>
        </p:txBody>
      </p:sp>
      <p:sp>
        <p:nvSpPr>
          <p:cNvPr id="121" name="Rectangle 8"/>
          <p:cNvSpPr/>
          <p:nvPr/>
        </p:nvSpPr>
        <p:spPr>
          <a:xfrm>
            <a:off x="4244664" y="3505200"/>
            <a:ext cx="1371601" cy="12954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2" name="Content Placeholder 2"/>
          <p:cNvSpPr txBox="1"/>
          <p:nvPr>
            <p:ph type="body" sz="half" idx="1"/>
          </p:nvPr>
        </p:nvSpPr>
        <p:spPr>
          <a:xfrm>
            <a:off x="457199" y="1600200"/>
            <a:ext cx="3758891" cy="4525963"/>
          </a:xfrm>
          <a:prstGeom prst="rect">
            <a:avLst/>
          </a:prstGeom>
        </p:spPr>
        <p:txBody>
          <a:bodyPr/>
          <a:lstStyle/>
          <a:p>
            <a:pPr marL="0" indent="0" defTabSz="896111">
              <a:spcBef>
                <a:spcPts val="300"/>
              </a:spcBef>
              <a:buSzTx/>
              <a:buNone/>
              <a:defRPr sz="1568"/>
            </a:pPr>
            <a:r>
              <a:t>• </a:t>
            </a:r>
            <a:r>
              <a:rPr>
                <a:solidFill>
                  <a:srgbClr val="595959"/>
                </a:solidFill>
              </a:rPr>
              <a:t>Anything that is capable of being owned</a:t>
            </a:r>
            <a:endParaRPr>
              <a:solidFill>
                <a:srgbClr val="595959"/>
              </a:solidFill>
            </a:endParaRPr>
          </a:p>
          <a:p>
            <a:pPr marL="0" indent="0" defTabSz="896111">
              <a:spcBef>
                <a:spcPts val="300"/>
              </a:spcBef>
              <a:buSzTx/>
              <a:buNone/>
              <a:defRPr sz="1568">
                <a:solidFill>
                  <a:srgbClr val="595959"/>
                </a:solidFill>
              </a:defRPr>
            </a:pPr>
            <a:r>
              <a:t> or controlled to produce </a:t>
            </a:r>
            <a:r>
              <a:rPr b="1">
                <a:solidFill>
                  <a:srgbClr val="0DC7C3"/>
                </a:solidFill>
              </a:rPr>
              <a:t>value</a:t>
            </a:r>
            <a:r>
              <a:rPr>
                <a:solidFill>
                  <a:srgbClr val="000000"/>
                </a:solidFill>
              </a:rPr>
              <a:t>, </a:t>
            </a:r>
            <a:r>
              <a:t>is an </a:t>
            </a:r>
            <a:r>
              <a:rPr b="1">
                <a:solidFill>
                  <a:srgbClr val="0DC7C3"/>
                </a:solidFill>
              </a:rPr>
              <a:t>asset </a:t>
            </a:r>
            <a:endParaRPr b="1">
              <a:solidFill>
                <a:srgbClr val="0DC7C3"/>
              </a:solidFill>
            </a:endParaRPr>
          </a:p>
          <a:p>
            <a:pPr marL="0" indent="0" defTabSz="896111">
              <a:spcBef>
                <a:spcPts val="300"/>
              </a:spcBef>
              <a:buSzTx/>
              <a:buNone/>
              <a:defRPr sz="1568"/>
            </a:pPr>
            <a:r>
              <a:t> </a:t>
            </a:r>
          </a:p>
          <a:p>
            <a:pPr marL="0" indent="0" defTabSz="896111">
              <a:spcBef>
                <a:spcPts val="300"/>
              </a:spcBef>
              <a:buSzTx/>
              <a:buNone/>
              <a:defRPr sz="1568"/>
            </a:pPr>
            <a:r>
              <a:t> • </a:t>
            </a:r>
            <a:r>
              <a:rPr>
                <a:solidFill>
                  <a:srgbClr val="595959"/>
                </a:solidFill>
              </a:rPr>
              <a:t>Two fundamental types of asset </a:t>
            </a:r>
            <a:endParaRPr>
              <a:solidFill>
                <a:srgbClr val="595959"/>
              </a:solidFill>
            </a:endParaRPr>
          </a:p>
          <a:p>
            <a:pPr marL="0" indent="0" defTabSz="896111">
              <a:spcBef>
                <a:spcPts val="300"/>
              </a:spcBef>
              <a:buSzTx/>
              <a:buNone/>
              <a:defRPr sz="1568">
                <a:solidFill>
                  <a:srgbClr val="595959"/>
                </a:solidFill>
              </a:defRPr>
            </a:pPr>
            <a:r>
              <a:t>– Tangible, e.g. a house</a:t>
            </a:r>
          </a:p>
          <a:p>
            <a:pPr marL="0" indent="0" defTabSz="896111">
              <a:spcBef>
                <a:spcPts val="300"/>
              </a:spcBef>
              <a:buSzTx/>
              <a:buNone/>
              <a:defRPr sz="1568">
                <a:solidFill>
                  <a:srgbClr val="595959"/>
                </a:solidFill>
              </a:defRPr>
            </a:pPr>
            <a:r>
              <a:t> – Intangible e.g. a mortgage  </a:t>
            </a:r>
          </a:p>
          <a:p>
            <a:pPr marL="0" indent="0" defTabSz="896111">
              <a:buSzTx/>
              <a:buNone/>
              <a:defRPr sz="1568">
                <a:solidFill>
                  <a:srgbClr val="595959"/>
                </a:solidFill>
              </a:defRPr>
            </a:pPr>
          </a:p>
          <a:p>
            <a:pPr marL="0" indent="0" defTabSz="896111">
              <a:spcBef>
                <a:spcPts val="300"/>
              </a:spcBef>
              <a:buSzTx/>
              <a:buNone/>
              <a:defRPr sz="1568">
                <a:solidFill>
                  <a:srgbClr val="595959"/>
                </a:solidFill>
              </a:defRPr>
            </a:pPr>
            <a:r>
              <a:t>• Intangible assets subdivide</a:t>
            </a:r>
          </a:p>
          <a:p>
            <a:pPr marL="0" indent="0" defTabSz="896111">
              <a:spcBef>
                <a:spcPts val="300"/>
              </a:spcBef>
              <a:buSzTx/>
              <a:buNone/>
              <a:defRPr sz="1568">
                <a:solidFill>
                  <a:srgbClr val="595959"/>
                </a:solidFill>
              </a:defRPr>
            </a:pPr>
            <a:r>
              <a:t> – Financial, e.g. bond </a:t>
            </a:r>
          </a:p>
          <a:p>
            <a:pPr marL="0" indent="0" defTabSz="896111">
              <a:spcBef>
                <a:spcPts val="300"/>
              </a:spcBef>
              <a:buSzTx/>
              <a:buNone/>
              <a:defRPr sz="1568">
                <a:solidFill>
                  <a:srgbClr val="595959"/>
                </a:solidFill>
              </a:defRPr>
            </a:pPr>
            <a:r>
              <a:t>– Intellectual e.g. patents </a:t>
            </a:r>
          </a:p>
          <a:p>
            <a:pPr marL="0" indent="0" defTabSz="896111">
              <a:spcBef>
                <a:spcPts val="300"/>
              </a:spcBef>
              <a:buSzTx/>
              <a:buNone/>
              <a:defRPr sz="1568">
                <a:solidFill>
                  <a:srgbClr val="595959"/>
                </a:solidFill>
              </a:defRPr>
            </a:pPr>
            <a:r>
              <a:t>– Digital e.g. music </a:t>
            </a:r>
          </a:p>
          <a:p>
            <a:pPr marL="0" indent="0" defTabSz="896111">
              <a:buSzTx/>
              <a:buNone/>
              <a:defRPr sz="1568">
                <a:solidFill>
                  <a:srgbClr val="595959"/>
                </a:solidFill>
              </a:defRPr>
            </a:pPr>
          </a:p>
          <a:p>
            <a:pPr marL="0" indent="0" defTabSz="896111">
              <a:spcBef>
                <a:spcPts val="300"/>
              </a:spcBef>
              <a:buSzTx/>
              <a:buNone/>
              <a:defRPr sz="1568">
                <a:solidFill>
                  <a:srgbClr val="595959"/>
                </a:solidFill>
              </a:defRPr>
            </a:pPr>
            <a:r>
              <a:t>• Cash is also an asset </a:t>
            </a:r>
          </a:p>
          <a:p>
            <a:pPr marL="0" indent="0" defTabSz="896111">
              <a:spcBef>
                <a:spcPts val="300"/>
              </a:spcBef>
              <a:buSzTx/>
              <a:buNone/>
              <a:defRPr sz="1568">
                <a:solidFill>
                  <a:srgbClr val="595959"/>
                </a:solidFill>
              </a:defRPr>
            </a:pPr>
            <a:r>
              <a:t>– Has property of anonymity </a:t>
            </a:r>
          </a:p>
        </p:txBody>
      </p:sp>
      <p:sp>
        <p:nvSpPr>
          <p:cNvPr id="123" name="Rectangle 3"/>
          <p:cNvSpPr txBox="1"/>
          <p:nvPr/>
        </p:nvSpPr>
        <p:spPr>
          <a:xfrm>
            <a:off x="380999" y="380999"/>
            <a:ext cx="4177815"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000">
                <a:solidFill>
                  <a:srgbClr val="808080"/>
                </a:solidFill>
              </a:defRPr>
            </a:pPr>
            <a:r>
              <a:t>Transferring</a:t>
            </a:r>
            <a:r>
              <a:rPr>
                <a:solidFill>
                  <a:srgbClr val="595959"/>
                </a:solidFill>
              </a:rPr>
              <a:t> </a:t>
            </a:r>
            <a:r>
              <a:rPr>
                <a:solidFill>
                  <a:srgbClr val="0DC7C3"/>
                </a:solidFill>
              </a:rPr>
              <a:t>Assets</a:t>
            </a:r>
            <a:r>
              <a:rPr>
                <a:solidFill>
                  <a:srgbClr val="000000"/>
                </a:solidFill>
              </a:rPr>
              <a:t>, </a:t>
            </a:r>
            <a:r>
              <a:t>building </a:t>
            </a:r>
            <a:r>
              <a:rPr>
                <a:solidFill>
                  <a:srgbClr val="0DC7C3"/>
                </a:solidFill>
              </a:rPr>
              <a:t>Value</a:t>
            </a:r>
          </a:p>
        </p:txBody>
      </p:sp>
      <p:pic>
        <p:nvPicPr>
          <p:cNvPr id="124" name="Picture 3" descr="Picture 3"/>
          <p:cNvPicPr>
            <a:picLocks noChangeAspect="1"/>
          </p:cNvPicPr>
          <p:nvPr/>
        </p:nvPicPr>
        <p:blipFill>
          <a:blip r:embed="rId2">
            <a:extLst/>
          </a:blip>
          <a:stretch>
            <a:fillRect/>
          </a:stretch>
        </p:blipFill>
        <p:spPr>
          <a:xfrm>
            <a:off x="4244664" y="3429000"/>
            <a:ext cx="1371601" cy="1371600"/>
          </a:xfrm>
          <a:prstGeom prst="rect">
            <a:avLst/>
          </a:prstGeom>
          <a:ln w="12700">
            <a:miter lim="400000"/>
          </a:ln>
        </p:spPr>
      </p:pic>
      <p:pic>
        <p:nvPicPr>
          <p:cNvPr id="125" name="Picture 9" descr="Picture 9"/>
          <p:cNvPicPr>
            <a:picLocks noChangeAspect="1"/>
          </p:cNvPicPr>
          <p:nvPr/>
        </p:nvPicPr>
        <p:blipFill>
          <a:blip r:embed="rId3">
            <a:extLst/>
          </a:blip>
          <a:stretch>
            <a:fillRect/>
          </a:stretch>
        </p:blipFill>
        <p:spPr>
          <a:xfrm>
            <a:off x="6433127" y="5290127"/>
            <a:ext cx="958274" cy="958274"/>
          </a:xfrm>
          <a:prstGeom prst="rect">
            <a:avLst/>
          </a:prstGeom>
          <a:ln w="12700">
            <a:miter lim="400000"/>
          </a:ln>
        </p:spPr>
      </p:pic>
      <p:pic>
        <p:nvPicPr>
          <p:cNvPr id="126" name="Picture 4" descr="Picture 4"/>
          <p:cNvPicPr>
            <a:picLocks noChangeAspect="1"/>
          </p:cNvPicPr>
          <p:nvPr/>
        </p:nvPicPr>
        <p:blipFill>
          <a:blip r:embed="rId4">
            <a:extLst/>
          </a:blip>
          <a:stretch>
            <a:fillRect/>
          </a:stretch>
        </p:blipFill>
        <p:spPr>
          <a:xfrm>
            <a:off x="8229600" y="3657600"/>
            <a:ext cx="609600" cy="609600"/>
          </a:xfrm>
          <a:prstGeom prst="rect">
            <a:avLst/>
          </a:prstGeom>
          <a:ln w="12700">
            <a:miter lim="400000"/>
          </a:ln>
        </p:spPr>
      </p:pic>
      <p:sp>
        <p:nvSpPr>
          <p:cNvPr id="127" name="Rectangle 9"/>
          <p:cNvSpPr/>
          <p:nvPr/>
        </p:nvSpPr>
        <p:spPr>
          <a:xfrm>
            <a:off x="6912263" y="2128866"/>
            <a:ext cx="555937" cy="314266"/>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128" name="Picture 2" descr="Picture 2"/>
          <p:cNvPicPr>
            <a:picLocks noChangeAspect="1"/>
          </p:cNvPicPr>
          <p:nvPr/>
        </p:nvPicPr>
        <p:blipFill>
          <a:blip r:embed="rId5">
            <a:extLst/>
          </a:blip>
          <a:stretch>
            <a:fillRect/>
          </a:stretch>
        </p:blipFill>
        <p:spPr>
          <a:xfrm>
            <a:off x="5867400" y="790634"/>
            <a:ext cx="2057400" cy="20574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Title 1"/>
          <p:cNvSpPr txBox="1"/>
          <p:nvPr>
            <p:ph type="title"/>
          </p:nvPr>
        </p:nvSpPr>
        <p:spPr>
          <a:prstGeom prst="rect">
            <a:avLst/>
          </a:prstGeom>
        </p:spPr>
        <p:txBody>
          <a:bodyPr/>
          <a:lstStyle/>
          <a:p>
            <a:pPr algn="l">
              <a:defRPr sz="2000">
                <a:solidFill>
                  <a:srgbClr val="0DC7C3"/>
                </a:solidFill>
              </a:defRPr>
            </a:pPr>
            <a:r>
              <a:t>Ledgers</a:t>
            </a:r>
            <a:r>
              <a:rPr>
                <a:solidFill>
                  <a:srgbClr val="000000"/>
                </a:solidFill>
              </a:rPr>
              <a:t> are Important </a:t>
            </a:r>
            <a:br>
              <a:rPr>
                <a:solidFill>
                  <a:srgbClr val="000000"/>
                </a:solidFill>
              </a:rPr>
            </a:br>
          </a:p>
        </p:txBody>
      </p:sp>
      <p:sp>
        <p:nvSpPr>
          <p:cNvPr id="131" name="Rectangle 3"/>
          <p:cNvSpPr txBox="1"/>
          <p:nvPr/>
        </p:nvSpPr>
        <p:spPr>
          <a:xfrm>
            <a:off x="390525" y="1523999"/>
            <a:ext cx="4572000"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 </a:t>
            </a:r>
            <a:r>
              <a:rPr>
                <a:solidFill>
                  <a:srgbClr val="595959"/>
                </a:solidFill>
              </a:rPr>
              <a:t>Ledger is THE system of record for a business</a:t>
            </a:r>
            <a:endParaRPr>
              <a:solidFill>
                <a:srgbClr val="595959"/>
              </a:solidFill>
            </a:endParaRPr>
          </a:p>
          <a:p>
            <a:pPr>
              <a:defRPr>
                <a:solidFill>
                  <a:srgbClr val="595959"/>
                </a:solidFill>
              </a:defRPr>
            </a:pPr>
            <a:r>
              <a:t>   – records asset transfer between participants. </a:t>
            </a:r>
          </a:p>
          <a:p>
            <a:pPr>
              <a:defRPr>
                <a:solidFill>
                  <a:srgbClr val="595959"/>
                </a:solidFill>
              </a:defRPr>
            </a:pPr>
          </a:p>
          <a:p>
            <a:pPr>
              <a:defRPr>
                <a:solidFill>
                  <a:srgbClr val="595959"/>
                </a:solidFill>
              </a:defRPr>
            </a:pPr>
            <a:r>
              <a:t>• Business will have multiple ledgers for multiple business networks in which they participate.</a:t>
            </a:r>
          </a:p>
        </p:txBody>
      </p:sp>
      <p:pic>
        <p:nvPicPr>
          <p:cNvPr id="132" name="Picture 2" descr="Picture 2"/>
          <p:cNvPicPr>
            <a:picLocks noChangeAspect="1"/>
          </p:cNvPicPr>
          <p:nvPr/>
        </p:nvPicPr>
        <p:blipFill>
          <a:blip r:embed="rId2">
            <a:extLst/>
          </a:blip>
          <a:stretch>
            <a:fillRect/>
          </a:stretch>
        </p:blipFill>
        <p:spPr>
          <a:xfrm>
            <a:off x="5638800" y="1524000"/>
            <a:ext cx="3285745" cy="246430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Rectangle 3"/>
          <p:cNvSpPr txBox="1"/>
          <p:nvPr/>
        </p:nvSpPr>
        <p:spPr>
          <a:xfrm>
            <a:off x="533400" y="1447799"/>
            <a:ext cx="4572000" cy="371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 </a:t>
            </a:r>
            <a:r>
              <a:rPr>
                <a:solidFill>
                  <a:srgbClr val="0DC7C3"/>
                </a:solidFill>
              </a:rPr>
              <a:t>Participants</a:t>
            </a:r>
            <a:r>
              <a:t> </a:t>
            </a:r>
            <a:r>
              <a:rPr>
                <a:solidFill>
                  <a:srgbClr val="595959"/>
                </a:solidFill>
              </a:rPr>
              <a:t>- members of a business network </a:t>
            </a:r>
            <a:endParaRPr>
              <a:solidFill>
                <a:srgbClr val="595959"/>
              </a:solidFill>
            </a:endParaRPr>
          </a:p>
          <a:p>
            <a:pPr>
              <a:defRPr sz="1600">
                <a:solidFill>
                  <a:srgbClr val="595959"/>
                </a:solidFill>
              </a:defRPr>
            </a:pPr>
            <a:r>
              <a:t>– Customer, Supplier, Government, Regulator </a:t>
            </a:r>
          </a:p>
          <a:p>
            <a:pPr>
              <a:defRPr sz="1600">
                <a:solidFill>
                  <a:srgbClr val="595959"/>
                </a:solidFill>
              </a:defRPr>
            </a:pPr>
            <a:r>
              <a:t>– Usually resides in an organization </a:t>
            </a:r>
          </a:p>
          <a:p>
            <a:pPr>
              <a:defRPr sz="1600">
                <a:solidFill>
                  <a:srgbClr val="595959"/>
                </a:solidFill>
              </a:defRPr>
            </a:pPr>
            <a:r>
              <a:t>– Has specific identities and roles </a:t>
            </a:r>
          </a:p>
          <a:p>
            <a:pPr>
              <a:defRPr sz="1600"/>
            </a:pPr>
          </a:p>
          <a:p>
            <a:pPr>
              <a:defRPr sz="1600"/>
            </a:pPr>
            <a:r>
              <a:t>• </a:t>
            </a:r>
            <a:r>
              <a:rPr>
                <a:solidFill>
                  <a:srgbClr val="0DC7C3"/>
                </a:solidFill>
              </a:rPr>
              <a:t>Transaction </a:t>
            </a:r>
            <a:endParaRPr>
              <a:solidFill>
                <a:srgbClr val="0DC7C3"/>
              </a:solidFill>
            </a:endParaRPr>
          </a:p>
          <a:p>
            <a:pPr>
              <a:defRPr sz="1600">
                <a:solidFill>
                  <a:srgbClr val="595959"/>
                </a:solidFill>
              </a:defRPr>
            </a:pPr>
            <a:r>
              <a:t>an asset transfer </a:t>
            </a:r>
          </a:p>
          <a:p>
            <a:pPr>
              <a:defRPr sz="1600">
                <a:solidFill>
                  <a:srgbClr val="595959"/>
                </a:solidFill>
              </a:defRPr>
            </a:pPr>
            <a:r>
              <a:t>– John gives a car to Anthony (simple) </a:t>
            </a:r>
          </a:p>
          <a:p>
            <a:pPr>
              <a:defRPr sz="1600"/>
            </a:pPr>
          </a:p>
          <a:p>
            <a:pPr>
              <a:defRPr sz="1600"/>
            </a:pPr>
            <a:r>
              <a:t>• </a:t>
            </a:r>
            <a:r>
              <a:rPr>
                <a:solidFill>
                  <a:srgbClr val="0DC7C3"/>
                </a:solidFill>
              </a:rPr>
              <a:t>Contract</a:t>
            </a:r>
            <a:r>
              <a:t> </a:t>
            </a:r>
            <a:r>
              <a:rPr>
                <a:solidFill>
                  <a:srgbClr val="595959"/>
                </a:solidFill>
              </a:rPr>
              <a:t>- conditions for transaction to occur </a:t>
            </a:r>
            <a:endParaRPr>
              <a:solidFill>
                <a:srgbClr val="595959"/>
              </a:solidFill>
            </a:endParaRPr>
          </a:p>
          <a:p>
            <a:pPr>
              <a:defRPr sz="1600">
                <a:solidFill>
                  <a:srgbClr val="595959"/>
                </a:solidFill>
              </a:defRPr>
            </a:pPr>
            <a:r>
              <a:t>– If Anthony pays John money, then car passes from John to Anthony (simple) </a:t>
            </a:r>
          </a:p>
          <a:p>
            <a:pPr>
              <a:defRPr sz="1600">
                <a:solidFill>
                  <a:srgbClr val="595959"/>
                </a:solidFill>
              </a:defRPr>
            </a:pPr>
            <a:r>
              <a:t>– If car won't start, funds do not pass to John (as decided by third party arbitrator) (more complex)</a:t>
            </a:r>
          </a:p>
        </p:txBody>
      </p:sp>
      <p:sp>
        <p:nvSpPr>
          <p:cNvPr id="135" name="TextBox 4"/>
          <p:cNvSpPr txBox="1"/>
          <p:nvPr/>
        </p:nvSpPr>
        <p:spPr>
          <a:xfrm>
            <a:off x="533400" y="304799"/>
            <a:ext cx="4756508" cy="675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000">
                <a:solidFill>
                  <a:srgbClr val="0DC7C3"/>
                </a:solidFill>
              </a:defRPr>
            </a:pPr>
            <a:r>
              <a:t>Participants</a:t>
            </a:r>
            <a:r>
              <a:rPr>
                <a:solidFill>
                  <a:srgbClr val="000000"/>
                </a:solidFill>
              </a:rPr>
              <a:t>, </a:t>
            </a:r>
            <a:r>
              <a:t>Transactions</a:t>
            </a:r>
            <a:r>
              <a:rPr>
                <a:solidFill>
                  <a:srgbClr val="000000"/>
                </a:solidFill>
              </a:rPr>
              <a:t> </a:t>
            </a:r>
            <a:r>
              <a:rPr>
                <a:solidFill>
                  <a:srgbClr val="595959"/>
                </a:solidFill>
              </a:rPr>
              <a:t>&amp;</a:t>
            </a:r>
            <a:r>
              <a:rPr>
                <a:solidFill>
                  <a:srgbClr val="000000"/>
                </a:solidFill>
              </a:rPr>
              <a:t> </a:t>
            </a:r>
            <a:r>
              <a:t>Contracts </a:t>
            </a:r>
          </a:p>
        </p:txBody>
      </p:sp>
      <p:pic>
        <p:nvPicPr>
          <p:cNvPr id="136" name="Picture 2" descr="Picture 2"/>
          <p:cNvPicPr>
            <a:picLocks noChangeAspect="1"/>
          </p:cNvPicPr>
          <p:nvPr/>
        </p:nvPicPr>
        <p:blipFill>
          <a:blip r:embed="rId2">
            <a:extLst/>
          </a:blip>
          <a:stretch>
            <a:fillRect/>
          </a:stretch>
        </p:blipFill>
        <p:spPr>
          <a:xfrm>
            <a:off x="5791200" y="1034772"/>
            <a:ext cx="2448747" cy="1371601"/>
          </a:xfrm>
          <a:prstGeom prst="rect">
            <a:avLst/>
          </a:prstGeom>
          <a:ln w="12700">
            <a:miter lim="400000"/>
          </a:ln>
        </p:spPr>
      </p:pic>
      <p:pic>
        <p:nvPicPr>
          <p:cNvPr id="137" name="Picture 3" descr="Picture 3"/>
          <p:cNvPicPr>
            <a:picLocks noChangeAspect="1"/>
          </p:cNvPicPr>
          <p:nvPr/>
        </p:nvPicPr>
        <p:blipFill>
          <a:blip r:embed="rId3">
            <a:extLst/>
          </a:blip>
          <a:stretch>
            <a:fillRect/>
          </a:stretch>
        </p:blipFill>
        <p:spPr>
          <a:xfrm>
            <a:off x="5101047" y="3138709"/>
            <a:ext cx="2331915" cy="1254771"/>
          </a:xfrm>
          <a:prstGeom prst="rect">
            <a:avLst/>
          </a:prstGeom>
          <a:ln w="12700">
            <a:miter lim="400000"/>
          </a:ln>
        </p:spPr>
      </p:pic>
      <p:pic>
        <p:nvPicPr>
          <p:cNvPr id="138" name="Picture 4" descr="Picture 4"/>
          <p:cNvPicPr>
            <a:picLocks noChangeAspect="1"/>
          </p:cNvPicPr>
          <p:nvPr/>
        </p:nvPicPr>
        <p:blipFill>
          <a:blip r:embed="rId4">
            <a:extLst/>
          </a:blip>
          <a:stretch>
            <a:fillRect/>
          </a:stretch>
        </p:blipFill>
        <p:spPr>
          <a:xfrm>
            <a:off x="7782745" y="3156494"/>
            <a:ext cx="1219201" cy="12192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Title 1"/>
          <p:cNvSpPr txBox="1"/>
          <p:nvPr>
            <p:ph type="title"/>
          </p:nvPr>
        </p:nvSpPr>
        <p:spPr>
          <a:xfrm>
            <a:off x="533400" y="1219200"/>
            <a:ext cx="8229600" cy="2057400"/>
          </a:xfrm>
          <a:prstGeom prst="rect">
            <a:avLst/>
          </a:prstGeom>
        </p:spPr>
        <p:txBody>
          <a:bodyPr/>
          <a:lstStyle/>
          <a:p>
            <a:pPr>
              <a:defRPr sz="2500"/>
            </a:pPr>
            <a:r>
              <a:t>A </a:t>
            </a:r>
            <a:r>
              <a:rPr>
                <a:solidFill>
                  <a:srgbClr val="0DC7C3"/>
                </a:solidFill>
              </a:rPr>
              <a:t>shared ledger technology </a:t>
            </a:r>
            <a:r>
              <a:t>allowing any participant in the business network to see THE system of record </a:t>
            </a:r>
            <a:br/>
            <a:r>
              <a:t>(ledger)</a:t>
            </a:r>
          </a:p>
        </p:txBody>
      </p:sp>
      <p:sp>
        <p:nvSpPr>
          <p:cNvPr id="141" name="TextBox 3"/>
          <p:cNvSpPr txBox="1"/>
          <p:nvPr/>
        </p:nvSpPr>
        <p:spPr>
          <a:xfrm>
            <a:off x="609599" y="609599"/>
            <a:ext cx="2815542"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000">
                <a:solidFill>
                  <a:srgbClr val="595959"/>
                </a:solidFill>
              </a:defRPr>
            </a:pPr>
            <a:r>
              <a:t>Introducing</a:t>
            </a:r>
            <a:r>
              <a:rPr>
                <a:solidFill>
                  <a:srgbClr val="000000"/>
                </a:solidFill>
              </a:rPr>
              <a:t> </a:t>
            </a:r>
            <a:r>
              <a:rPr>
                <a:solidFill>
                  <a:srgbClr val="0DC7C3"/>
                </a:solidFill>
              </a:rPr>
              <a:t>Blockchain</a:t>
            </a:r>
          </a:p>
        </p:txBody>
      </p:sp>
      <p:pic>
        <p:nvPicPr>
          <p:cNvPr id="142" name="Picture 2" descr="Picture 2"/>
          <p:cNvPicPr>
            <a:picLocks noChangeAspect="1"/>
          </p:cNvPicPr>
          <p:nvPr/>
        </p:nvPicPr>
        <p:blipFill>
          <a:blip r:embed="rId2">
            <a:extLst/>
          </a:blip>
          <a:srcRect l="0" t="5555" r="0" b="12777"/>
          <a:stretch>
            <a:fillRect/>
          </a:stretch>
        </p:blipFill>
        <p:spPr>
          <a:xfrm>
            <a:off x="2812821" y="2971799"/>
            <a:ext cx="3740379" cy="326611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Rectangle 3"/>
          <p:cNvSpPr txBox="1"/>
          <p:nvPr/>
        </p:nvSpPr>
        <p:spPr>
          <a:xfrm>
            <a:off x="228600" y="381000"/>
            <a:ext cx="8839200" cy="701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595959"/>
                </a:solidFill>
                <a:latin typeface="Helvetica Light"/>
                <a:ea typeface="Helvetica Light"/>
                <a:cs typeface="Helvetica Light"/>
                <a:sym typeface="Helvetica Light"/>
              </a:defRPr>
            </a:pPr>
            <a:r>
              <a:rPr>
                <a:latin typeface="+mn-lt"/>
                <a:ea typeface="+mn-ea"/>
                <a:cs typeface="+mn-cs"/>
                <a:sym typeface="Helvetica"/>
              </a:rPr>
              <a:t>Motivation</a:t>
            </a:r>
            <a:r>
              <a:t> </a:t>
            </a:r>
            <a:r>
              <a:rPr>
                <a:solidFill>
                  <a:srgbClr val="000000"/>
                </a:solidFill>
              </a:rPr>
              <a:t>- Difficult to monitor asset ownership and transfers in a trusted business network</a:t>
            </a:r>
          </a:p>
        </p:txBody>
      </p:sp>
      <p:sp>
        <p:nvSpPr>
          <p:cNvPr id="145" name="Rectangle 4"/>
          <p:cNvSpPr txBox="1"/>
          <p:nvPr/>
        </p:nvSpPr>
        <p:spPr>
          <a:xfrm>
            <a:off x="3042843" y="5594865"/>
            <a:ext cx="3568525"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0DC7C3"/>
                </a:solidFill>
              </a:defRPr>
            </a:pPr>
            <a:r>
              <a:t>Inefficient</a:t>
            </a:r>
            <a:r>
              <a:rPr>
                <a:solidFill>
                  <a:srgbClr val="000000"/>
                </a:solidFill>
              </a:rPr>
              <a:t>, </a:t>
            </a:r>
            <a:r>
              <a:rPr>
                <a:solidFill>
                  <a:srgbClr val="77933C"/>
                </a:solidFill>
              </a:rPr>
              <a:t>expensive</a:t>
            </a:r>
            <a:r>
              <a:rPr>
                <a:solidFill>
                  <a:srgbClr val="000000"/>
                </a:solidFill>
              </a:rPr>
              <a:t>, </a:t>
            </a:r>
            <a:r>
              <a:rPr>
                <a:solidFill>
                  <a:srgbClr val="FF0000"/>
                </a:solidFill>
              </a:rPr>
              <a:t>vulnerable</a:t>
            </a:r>
          </a:p>
        </p:txBody>
      </p:sp>
      <p:pic>
        <p:nvPicPr>
          <p:cNvPr id="146" name="Picture 2" descr="Picture 2"/>
          <p:cNvPicPr>
            <a:picLocks noChangeAspect="1"/>
          </p:cNvPicPr>
          <p:nvPr/>
        </p:nvPicPr>
        <p:blipFill>
          <a:blip r:embed="rId2">
            <a:extLst/>
          </a:blip>
          <a:srcRect l="0" t="0" r="56201" b="69659"/>
          <a:stretch>
            <a:fillRect/>
          </a:stretch>
        </p:blipFill>
        <p:spPr>
          <a:xfrm>
            <a:off x="-1" y="1099770"/>
            <a:ext cx="9144001" cy="437535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TextBox 3"/>
          <p:cNvSpPr txBox="1"/>
          <p:nvPr/>
        </p:nvSpPr>
        <p:spPr>
          <a:xfrm>
            <a:off x="457200" y="457140"/>
            <a:ext cx="6056318" cy="39624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000">
                <a:solidFill>
                  <a:srgbClr val="595959"/>
                </a:solidFill>
                <a:latin typeface="Helvetica Light"/>
                <a:ea typeface="Helvetica Light"/>
                <a:cs typeface="Helvetica Light"/>
                <a:sym typeface="Helvetica Light"/>
              </a:defRPr>
            </a:pPr>
            <a:r>
              <a:rPr>
                <a:latin typeface="+mn-lt"/>
                <a:ea typeface="+mn-ea"/>
                <a:cs typeface="+mn-cs"/>
                <a:sym typeface="Helvetica"/>
              </a:rPr>
              <a:t>Solution</a:t>
            </a:r>
            <a:r>
              <a:t> – a permissioned, replicated, shared ledger</a:t>
            </a:r>
          </a:p>
        </p:txBody>
      </p:sp>
      <p:sp>
        <p:nvSpPr>
          <p:cNvPr id="149" name="Rectangle 4"/>
          <p:cNvSpPr txBox="1"/>
          <p:nvPr/>
        </p:nvSpPr>
        <p:spPr>
          <a:xfrm>
            <a:off x="2348608" y="5726667"/>
            <a:ext cx="472492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95959"/>
                </a:solidFill>
                <a:latin typeface="+mn-lt"/>
                <a:ea typeface="+mn-ea"/>
                <a:cs typeface="+mn-cs"/>
                <a:sym typeface="Helvetica"/>
              </a:defRPr>
            </a:lvl1pPr>
          </a:lstStyle>
          <a:p>
            <a:pPr/>
            <a:r>
              <a:t>Consensus, provenance, immutability, finality </a:t>
            </a:r>
          </a:p>
        </p:txBody>
      </p:sp>
      <p:pic>
        <p:nvPicPr>
          <p:cNvPr id="150" name="Picture 2" descr="Picture 2"/>
          <p:cNvPicPr>
            <a:picLocks noChangeAspect="1"/>
          </p:cNvPicPr>
          <p:nvPr/>
        </p:nvPicPr>
        <p:blipFill>
          <a:blip r:embed="rId2">
            <a:extLst/>
          </a:blip>
          <a:srcRect l="0" t="0" r="56947" b="68068"/>
          <a:stretch>
            <a:fillRect/>
          </a:stretch>
        </p:blipFill>
        <p:spPr>
          <a:xfrm>
            <a:off x="76200" y="982482"/>
            <a:ext cx="8915401" cy="456741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Title 1"/>
          <p:cNvSpPr txBox="1"/>
          <p:nvPr>
            <p:ph type="title"/>
          </p:nvPr>
        </p:nvSpPr>
        <p:spPr>
          <a:xfrm>
            <a:off x="457200" y="274638"/>
            <a:ext cx="3684612" cy="944563"/>
          </a:xfrm>
          <a:prstGeom prst="rect">
            <a:avLst/>
          </a:prstGeom>
        </p:spPr>
        <p:txBody>
          <a:bodyPr/>
          <a:lstStyle/>
          <a:p>
            <a:pPr algn="l">
              <a:defRPr sz="2000">
                <a:solidFill>
                  <a:srgbClr val="0DC7C3"/>
                </a:solidFill>
                <a:latin typeface="Helvetica Light"/>
                <a:ea typeface="Helvetica Light"/>
                <a:cs typeface="Helvetica Light"/>
                <a:sym typeface="Helvetica Light"/>
              </a:defRPr>
            </a:pPr>
            <a:r>
              <a:rPr>
                <a:solidFill>
                  <a:srgbClr val="000000"/>
                </a:solidFill>
              </a:rPr>
              <a:t>Why</a:t>
            </a:r>
            <a:r>
              <a:t> </a:t>
            </a:r>
            <a:r>
              <a:rPr>
                <a:latin typeface="+mn-lt"/>
                <a:ea typeface="+mn-ea"/>
                <a:cs typeface="+mn-cs"/>
                <a:sym typeface="Helvetica"/>
              </a:rPr>
              <a:t>Blockchain</a:t>
            </a:r>
            <a:r>
              <a:t> </a:t>
            </a:r>
            <a:r>
              <a:rPr>
                <a:solidFill>
                  <a:srgbClr val="000000"/>
                </a:solidFill>
              </a:rPr>
              <a:t>for Business</a:t>
            </a:r>
          </a:p>
        </p:txBody>
      </p:sp>
      <p:sp>
        <p:nvSpPr>
          <p:cNvPr id="153" name="TextBox 3"/>
          <p:cNvSpPr txBox="1"/>
          <p:nvPr/>
        </p:nvSpPr>
        <p:spPr>
          <a:xfrm>
            <a:off x="2009775" y="5334000"/>
            <a:ext cx="5726607" cy="3581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Broader participation, lower cost, increased efficiency</a:t>
            </a:r>
          </a:p>
        </p:txBody>
      </p:sp>
      <p:pic>
        <p:nvPicPr>
          <p:cNvPr id="154" name="Picture 2" descr="Picture 2"/>
          <p:cNvPicPr>
            <a:picLocks noChangeAspect="1"/>
          </p:cNvPicPr>
          <p:nvPr/>
        </p:nvPicPr>
        <p:blipFill>
          <a:blip r:embed="rId2">
            <a:extLst/>
          </a:blip>
          <a:stretch>
            <a:fillRect/>
          </a:stretch>
        </p:blipFill>
        <p:spPr>
          <a:xfrm>
            <a:off x="-2" y="1371600"/>
            <a:ext cx="9169049" cy="35814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